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4" r:id="rId4"/>
    <p:sldId id="258" r:id="rId5"/>
    <p:sldId id="259" r:id="rId6"/>
    <p:sldId id="270" r:id="rId7"/>
    <p:sldId id="260" r:id="rId8"/>
    <p:sldId id="266" r:id="rId9"/>
    <p:sldId id="263" r:id="rId10"/>
    <p:sldId id="268" r:id="rId11"/>
    <p:sldId id="262" r:id="rId12"/>
    <p:sldId id="267" r:id="rId13"/>
    <p:sldId id="269" r:id="rId14"/>
    <p:sldId id="265" r:id="rId15"/>
  </p:sldIdLst>
  <p:sldSz cx="9144000" cy="6858000" type="screen4x3"/>
  <p:notesSz cx="6797675" cy="98599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998" autoAdjust="0"/>
  </p:normalViewPr>
  <p:slideViewPr>
    <p:cSldViewPr>
      <p:cViewPr varScale="1">
        <p:scale>
          <a:sx n="110" d="100"/>
          <a:sy n="110" d="100"/>
        </p:scale>
        <p:origin x="-156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8C56B-8EA3-43A0-9BDF-43FE96B8D024}" type="datetimeFigureOut">
              <a:rPr lang="de-DE" smtClean="0"/>
              <a:t>22.03.2017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646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646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AEBD8-B331-4EFF-9EC6-B9784310D9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5855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B67EE-3575-4B8B-A9F0-1F61273061A4}" type="datetimeFigureOut">
              <a:rPr lang="de-DE" smtClean="0"/>
              <a:t>22.03.2017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39775"/>
            <a:ext cx="4930775" cy="3697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683207"/>
            <a:ext cx="5438775" cy="44372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64836"/>
            <a:ext cx="2946400" cy="49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364836"/>
            <a:ext cx="2946400" cy="49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B2F32-74C7-47CC-9E80-7618111705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5959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B2F32-74C7-47CC-9E80-76181117050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8647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B2F32-74C7-47CC-9E80-76181117050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1227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B2F32-74C7-47CC-9E80-76181117050D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1535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B2F32-74C7-47CC-9E80-76181117050D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6691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B2F32-74C7-47CC-9E80-76181117050D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5675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B2F32-74C7-47CC-9E80-76181117050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649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B2F32-74C7-47CC-9E80-76181117050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5792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B2F32-74C7-47CC-9E80-76181117050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7832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B2F32-74C7-47CC-9E80-76181117050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8053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B2F32-74C7-47CC-9E80-76181117050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062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B2F32-74C7-47CC-9E80-76181117050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587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B2F32-74C7-47CC-9E80-76181117050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605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B2F32-74C7-47CC-9E80-76181117050D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6201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bgerundetes Rechtec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Abgerundetes Rechtec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0" name="Untertitel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19" name="Datumsplatzhalt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50D42-C9CD-4801-B293-61D1F53EC57E}" type="datetimeFigureOut">
              <a:rPr lang="de-DE" smtClean="0"/>
              <a:t>22.03.2017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50D42-C9CD-4801-B293-61D1F53EC57E}" type="datetimeFigureOut">
              <a:rPr lang="de-DE" smtClean="0"/>
              <a:t>22.03.2017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50D42-C9CD-4801-B293-61D1F53EC57E}" type="datetimeFigureOut">
              <a:rPr lang="de-DE" smtClean="0"/>
              <a:t>22.03.2017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50D42-C9CD-4801-B293-61D1F53EC57E}" type="datetimeFigureOut">
              <a:rPr lang="de-DE" smtClean="0"/>
              <a:t>22.03.2017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bgerundetes Rechtec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bgerundetes Rechtec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50D42-C9CD-4801-B293-61D1F53EC57E}" type="datetimeFigureOut">
              <a:rPr lang="de-DE" smtClean="0"/>
              <a:t>22.03.2017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50D42-C9CD-4801-B293-61D1F53EC57E}" type="datetimeFigureOut">
              <a:rPr lang="de-DE" smtClean="0"/>
              <a:t>22.03.2017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50D42-C9CD-4801-B293-61D1F53EC57E}" type="datetimeFigureOut">
              <a:rPr lang="de-DE" smtClean="0"/>
              <a:t>22.03.2017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50D42-C9CD-4801-B293-61D1F53EC57E}" type="datetimeFigureOut">
              <a:rPr lang="de-DE" smtClean="0"/>
              <a:t>22.03.2017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50D42-C9CD-4801-B293-61D1F53EC57E}" type="datetimeFigureOut">
              <a:rPr lang="de-DE" smtClean="0"/>
              <a:t>22.03.2017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50D42-C9CD-4801-B293-61D1F53EC57E}" type="datetimeFigureOut">
              <a:rPr lang="de-DE" smtClean="0"/>
              <a:t>22.03.2017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bgerundetes Rechtec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Eine Ecke des Rechtecks abrunden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50D42-C9CD-4801-B293-61D1F53EC57E}" type="datetimeFigureOut">
              <a:rPr lang="de-DE" smtClean="0"/>
              <a:t>22.03.2017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 smtClean="0"/>
              <a:t>Bild durch Klicken auf Symbol hinzufügen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Abgerundetes Rechtec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elplatzhalt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25" name="Datumsplatzhalt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BA50D42-C9CD-4801-B293-61D1F53EC57E}" type="datetimeFigureOut">
              <a:rPr lang="de-DE" smtClean="0"/>
              <a:t>22.03.2017</a:t>
            </a:fld>
            <a:endParaRPr lang="de-DE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hyperlink" Target="http://avh-in-viernheim.de/start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vh-in-viernheim.de/start.htm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vh-in-viernheim.de/start.htm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vh-in-viernheim.de/start.htm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vh-in-viernheim.de/start.htm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vh-in-viernheim.de/start.htm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avh-in-viernheim.de/start.html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7.jpeg"/><Relationship Id="rId4" Type="http://schemas.openxmlformats.org/officeDocument/2006/relationships/image" Target="../media/image9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jpeg"/><Relationship Id="rId7" Type="http://schemas.openxmlformats.org/officeDocument/2006/relationships/hyperlink" Target="http://avh-in-viernheim.de/start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vh-in-viernheim.de/start.htm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hyperlink" Target="http://avh-in-viernheim.de/start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://avh-in-viernheim.de/start.html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vh-in-viernheim.de/start.htm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vh-in-viernheim.de/start.htm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vh-in-viernheim.de/start.htm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418" y="620688"/>
            <a:ext cx="4413659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323526" y="2204865"/>
            <a:ext cx="8496000" cy="1296144"/>
          </a:xfrm>
        </p:spPr>
        <p:txBody>
          <a:bodyPr anchor="ctr" anchorCtr="0">
            <a:noAutofit/>
          </a:bodyPr>
          <a:lstStyle/>
          <a:p>
            <a:pPr algn="ctr"/>
            <a:r>
              <a:rPr lang="de-DE" sz="3800" dirty="0" smtClean="0">
                <a:solidFill>
                  <a:schemeClr val="tx1"/>
                </a:solidFill>
              </a:rPr>
              <a:t>„Mensch, du hast Recht(e)“</a:t>
            </a:r>
            <a:endParaRPr lang="de-DE" sz="3800" dirty="0">
              <a:solidFill>
                <a:schemeClr val="tx1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324000" y="3573016"/>
            <a:ext cx="8496000" cy="1296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dirty="0" smtClean="0"/>
              <a:t>Ein Ausstellungsprojekt in Kooperation mit der Bildungsstätte Anne Frank</a:t>
            </a:r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394487" y="5390995"/>
            <a:ext cx="8389691" cy="1043439"/>
            <a:chOff x="394487" y="5390995"/>
            <a:chExt cx="8389691" cy="1043439"/>
          </a:xfrm>
        </p:grpSpPr>
        <p:pic>
          <p:nvPicPr>
            <p:cNvPr id="21" name="Grafik 20" descr="Viernheim_Logo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9239" y="5516671"/>
              <a:ext cx="1654939" cy="7920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Picture 2" descr="K:\Logos\Jugendfoerderung\logo_jugendfoerderung_ausdruck_rgb.jpg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8508" y="5684549"/>
              <a:ext cx="1580644" cy="614288"/>
            </a:xfrm>
            <a:prstGeom prst="rect">
              <a:avLst/>
            </a:prstGeom>
            <a:noFill/>
            <a:extLst/>
          </p:spPr>
        </p:pic>
        <p:pic>
          <p:nvPicPr>
            <p:cNvPr id="23" name="Picture 3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117" y="5464405"/>
              <a:ext cx="1181283" cy="896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" name="Gruppieren 3"/>
            <p:cNvGrpSpPr/>
            <p:nvPr/>
          </p:nvGrpSpPr>
          <p:grpSpPr>
            <a:xfrm>
              <a:off x="2660414" y="5471637"/>
              <a:ext cx="1453703" cy="917763"/>
              <a:chOff x="2660413" y="5516671"/>
              <a:chExt cx="1453703" cy="917763"/>
            </a:xfrm>
          </p:grpSpPr>
          <p:pic>
            <p:nvPicPr>
              <p:cNvPr id="25" name="Bild 1" descr="Logo : Alexander-von-Humboldt-Schule - Europaschule Viernheim">
                <a:hlinkClick r:id="rId7" tooltip="&quot;Alexander-von-Humboldt-Schule - Europaschule Viernheim&quot;"/>
              </p:cNvPr>
              <p:cNvPicPr/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3073" y="5516671"/>
                <a:ext cx="728381" cy="62425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" name="Textfeld 2"/>
              <p:cNvSpPr txBox="1">
                <a:spLocks noChangeArrowheads="1"/>
              </p:cNvSpPr>
              <p:nvPr/>
            </p:nvSpPr>
            <p:spPr bwMode="auto">
              <a:xfrm>
                <a:off x="2660413" y="6136629"/>
                <a:ext cx="1453703" cy="2978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DE" sz="850" dirty="0" smtClean="0">
                    <a:effectLst/>
                    <a:latin typeface="Calibri"/>
                    <a:ea typeface="Calibri"/>
                    <a:cs typeface="Times New Roman"/>
                  </a:rPr>
                  <a:t>Alexander-von-Humboldt-Schule Viernheim</a:t>
                </a:r>
                <a:endParaRPr lang="de-DE" sz="85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pic>
          <p:nvPicPr>
            <p:cNvPr id="13" name="Grafik 12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5390995"/>
              <a:ext cx="707746" cy="1043439"/>
            </a:xfrm>
            <a:prstGeom prst="rect">
              <a:avLst/>
            </a:prstGeom>
          </p:spPr>
        </p:pic>
        <p:sp>
          <p:nvSpPr>
            <p:cNvPr id="14" name="Textfeld 13"/>
            <p:cNvSpPr txBox="1"/>
            <p:nvPr/>
          </p:nvSpPr>
          <p:spPr>
            <a:xfrm>
              <a:off x="394487" y="5653139"/>
              <a:ext cx="25130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latin typeface="Century" panose="02040604050505020304" pitchFamily="18" charset="0"/>
                </a:rPr>
                <a:t>In Kooperation mit</a:t>
              </a:r>
              <a:br>
                <a:rPr lang="de-DE" sz="1000" dirty="0" smtClean="0">
                  <a:latin typeface="Century" panose="02040604050505020304" pitchFamily="18" charset="0"/>
                </a:rPr>
              </a:br>
              <a:r>
                <a:rPr lang="de-DE" sz="1000" dirty="0" smtClean="0">
                  <a:latin typeface="Century" panose="02040604050505020304" pitchFamily="18" charset="0"/>
                </a:rPr>
                <a:t>der Bildungsstätte</a:t>
              </a:r>
              <a:br>
                <a:rPr lang="de-DE" sz="1000" dirty="0" smtClean="0">
                  <a:latin typeface="Century" panose="02040604050505020304" pitchFamily="18" charset="0"/>
                </a:rPr>
              </a:br>
              <a:r>
                <a:rPr lang="de-DE" sz="1000" dirty="0" smtClean="0">
                  <a:solidFill>
                    <a:srgbClr val="0070C0"/>
                  </a:solidFill>
                  <a:latin typeface="Century" panose="02040604050505020304" pitchFamily="18" charset="0"/>
                </a:rPr>
                <a:t>Anne Frank</a:t>
              </a:r>
              <a:r>
                <a:rPr lang="de-DE" sz="1000" dirty="0" smtClean="0">
                  <a:latin typeface="Century" panose="02040604050505020304" pitchFamily="18" charset="0"/>
                </a:rPr>
                <a:t>,</a:t>
              </a:r>
              <a:br>
                <a:rPr lang="de-DE" sz="1000" dirty="0" smtClean="0">
                  <a:latin typeface="Century" panose="02040604050505020304" pitchFamily="18" charset="0"/>
                </a:rPr>
              </a:br>
              <a:r>
                <a:rPr lang="de-DE" sz="1000" dirty="0" smtClean="0">
                  <a:latin typeface="Century" panose="02040604050505020304" pitchFamily="18" charset="0"/>
                </a:rPr>
                <a:t>Frankfurt am Main</a:t>
              </a:r>
              <a:endParaRPr lang="de-DE" sz="1000" dirty="0">
                <a:latin typeface="Century" panose="020406040505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024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394487" y="5390995"/>
            <a:ext cx="8389691" cy="1043439"/>
            <a:chOff x="394487" y="5390995"/>
            <a:chExt cx="8389691" cy="1043439"/>
          </a:xfrm>
        </p:grpSpPr>
        <p:pic>
          <p:nvPicPr>
            <p:cNvPr id="3" name="Grafik 2" descr="Viernheim_Logo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9239" y="5516671"/>
              <a:ext cx="1654939" cy="7920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Picture 2" descr="K:\Logos\Jugendfoerderung\logo_jugendfoerderung_ausdruck_rgb.jp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8508" y="5684549"/>
              <a:ext cx="1580644" cy="614288"/>
            </a:xfrm>
            <a:prstGeom prst="rect">
              <a:avLst/>
            </a:prstGeom>
            <a:noFill/>
            <a:extLst/>
          </p:spPr>
        </p:pic>
        <p:pic>
          <p:nvPicPr>
            <p:cNvPr id="5" name="Picture 3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117" y="5464405"/>
              <a:ext cx="1181283" cy="896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" name="Gruppieren 5"/>
            <p:cNvGrpSpPr/>
            <p:nvPr/>
          </p:nvGrpSpPr>
          <p:grpSpPr>
            <a:xfrm>
              <a:off x="2660414" y="5471637"/>
              <a:ext cx="1453703" cy="917763"/>
              <a:chOff x="2660413" y="5516671"/>
              <a:chExt cx="1453703" cy="917763"/>
            </a:xfrm>
          </p:grpSpPr>
          <p:pic>
            <p:nvPicPr>
              <p:cNvPr id="9" name="Bild 1" descr="Logo : Alexander-von-Humboldt-Schule - Europaschule Viernheim">
                <a:hlinkClick r:id="rId6" tooltip="&quot;Alexander-von-Humboldt-Schule - Europaschule Viernheim&quot;"/>
              </p:cNvPr>
              <p:cNvPicPr/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3073" y="5516671"/>
                <a:ext cx="728381" cy="62425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" name="Textfeld 2"/>
              <p:cNvSpPr txBox="1">
                <a:spLocks noChangeArrowheads="1"/>
              </p:cNvSpPr>
              <p:nvPr/>
            </p:nvSpPr>
            <p:spPr bwMode="auto">
              <a:xfrm>
                <a:off x="2660413" y="6136629"/>
                <a:ext cx="1453703" cy="2978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DE" sz="850" dirty="0" smtClean="0">
                    <a:effectLst/>
                    <a:latin typeface="Calibri"/>
                    <a:ea typeface="Calibri"/>
                    <a:cs typeface="Times New Roman"/>
                  </a:rPr>
                  <a:t>Alexander-von-Humboldt-Schule Viernheim</a:t>
                </a:r>
                <a:endParaRPr lang="de-DE" sz="85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pic>
          <p:nvPicPr>
            <p:cNvPr id="7" name="Grafik 6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5390995"/>
              <a:ext cx="707746" cy="1043439"/>
            </a:xfrm>
            <a:prstGeom prst="rect">
              <a:avLst/>
            </a:prstGeom>
          </p:spPr>
        </p:pic>
        <p:sp>
          <p:nvSpPr>
            <p:cNvPr id="8" name="Textfeld 7"/>
            <p:cNvSpPr txBox="1"/>
            <p:nvPr/>
          </p:nvSpPr>
          <p:spPr>
            <a:xfrm>
              <a:off x="394487" y="5653139"/>
              <a:ext cx="25130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latin typeface="Century" panose="02040604050505020304" pitchFamily="18" charset="0"/>
                </a:rPr>
                <a:t>In Kooperation mit</a:t>
              </a:r>
              <a:br>
                <a:rPr lang="de-DE" sz="1000" dirty="0" smtClean="0">
                  <a:latin typeface="Century" panose="02040604050505020304" pitchFamily="18" charset="0"/>
                </a:rPr>
              </a:br>
              <a:r>
                <a:rPr lang="de-DE" sz="1000" dirty="0" smtClean="0">
                  <a:latin typeface="Century" panose="02040604050505020304" pitchFamily="18" charset="0"/>
                </a:rPr>
                <a:t>der Bildungsstätte</a:t>
              </a:r>
              <a:br>
                <a:rPr lang="de-DE" sz="1000" dirty="0" smtClean="0">
                  <a:latin typeface="Century" panose="02040604050505020304" pitchFamily="18" charset="0"/>
                </a:rPr>
              </a:br>
              <a:r>
                <a:rPr lang="de-DE" sz="1000" dirty="0" smtClean="0">
                  <a:solidFill>
                    <a:srgbClr val="0070C0"/>
                  </a:solidFill>
                  <a:latin typeface="Century" panose="02040604050505020304" pitchFamily="18" charset="0"/>
                </a:rPr>
                <a:t>Anne Frank</a:t>
              </a:r>
              <a:r>
                <a:rPr lang="de-DE" sz="1000" dirty="0" smtClean="0">
                  <a:latin typeface="Century" panose="02040604050505020304" pitchFamily="18" charset="0"/>
                </a:rPr>
                <a:t>,</a:t>
              </a:r>
              <a:br>
                <a:rPr lang="de-DE" sz="1000" dirty="0" smtClean="0">
                  <a:latin typeface="Century" panose="02040604050505020304" pitchFamily="18" charset="0"/>
                </a:rPr>
              </a:br>
              <a:r>
                <a:rPr lang="de-DE" sz="1000" dirty="0" smtClean="0">
                  <a:latin typeface="Century" panose="02040604050505020304" pitchFamily="18" charset="0"/>
                </a:rPr>
                <a:t>Frankfurt am Main</a:t>
              </a:r>
              <a:endParaRPr lang="de-DE" sz="1000" dirty="0">
                <a:latin typeface="Century" panose="02040604050505020304" pitchFamily="18" charset="0"/>
              </a:endParaRPr>
            </a:p>
          </p:txBody>
        </p:sp>
      </p:grpSp>
      <p:sp>
        <p:nvSpPr>
          <p:cNvPr id="11" name="Titel 1"/>
          <p:cNvSpPr txBox="1">
            <a:spLocks/>
          </p:cNvSpPr>
          <p:nvPr/>
        </p:nvSpPr>
        <p:spPr>
          <a:xfrm>
            <a:off x="568800" y="764704"/>
            <a:ext cx="7922032" cy="834901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de-DE" dirty="0" smtClean="0">
                <a:solidFill>
                  <a:schemeClr val="tx1"/>
                </a:solidFill>
              </a:rPr>
              <a:t>Workshop-Schwerpunkte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568800" y="1523874"/>
            <a:ext cx="7966800" cy="4105275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Aft>
                <a:spcPts val="1200"/>
              </a:spcAft>
            </a:pPr>
            <a:r>
              <a:rPr lang="de-DE" sz="2400" dirty="0" smtClean="0"/>
              <a:t>Aspekte </a:t>
            </a:r>
            <a:r>
              <a:rPr lang="de-DE" sz="2400" smtClean="0"/>
              <a:t>für ein „menschenfreundliches </a:t>
            </a:r>
            <a:r>
              <a:rPr lang="de-DE" sz="2400" dirty="0" smtClean="0"/>
              <a:t>Gemeinwesen“</a:t>
            </a:r>
          </a:p>
          <a:p>
            <a:pPr>
              <a:spcAft>
                <a:spcPts val="1200"/>
              </a:spcAft>
            </a:pPr>
            <a:r>
              <a:rPr lang="de-DE" sz="2400" dirty="0" smtClean="0"/>
              <a:t>Verknüpfung mit Menschenrechten</a:t>
            </a:r>
            <a:endParaRPr lang="de-DE" sz="2400" dirty="0"/>
          </a:p>
          <a:p>
            <a:pPr>
              <a:spcAft>
                <a:spcPts val="1200"/>
              </a:spcAft>
            </a:pPr>
            <a:r>
              <a:rPr lang="de-DE" sz="2400" dirty="0" smtClean="0"/>
              <a:t>Stärkung </a:t>
            </a:r>
            <a:r>
              <a:rPr lang="de-DE" sz="2400" dirty="0"/>
              <a:t>der Handlungsfähigkeit</a:t>
            </a:r>
          </a:p>
          <a:p>
            <a:pPr>
              <a:spcAft>
                <a:spcPts val="1200"/>
              </a:spcAft>
            </a:pPr>
            <a:r>
              <a:rPr lang="de-DE" sz="2400" dirty="0" smtClean="0"/>
              <a:t>Sensibilisierung </a:t>
            </a:r>
            <a:r>
              <a:rPr lang="de-DE" sz="2400" dirty="0"/>
              <a:t>für </a:t>
            </a:r>
            <a:r>
              <a:rPr lang="de-DE" sz="2400" dirty="0" smtClean="0"/>
              <a:t>Diskriminierung durch Medien</a:t>
            </a:r>
            <a:endParaRPr lang="de-DE" sz="2400" dirty="0"/>
          </a:p>
          <a:p>
            <a:pPr>
              <a:spcAft>
                <a:spcPts val="1200"/>
              </a:spcAft>
            </a:pPr>
            <a:r>
              <a:rPr lang="de-DE" sz="2400" dirty="0"/>
              <a:t>Perspektiverweiterung und Meinungsbildung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116612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568800" y="1522800"/>
            <a:ext cx="7966800" cy="4043363"/>
          </a:xfrm>
        </p:spPr>
        <p:txBody>
          <a:bodyPr>
            <a:normAutofit/>
          </a:bodyPr>
          <a:lstStyle/>
          <a:p>
            <a:r>
              <a:rPr lang="de-DE" sz="2400" dirty="0" smtClean="0"/>
              <a:t>Städtische </a:t>
            </a:r>
            <a:r>
              <a:rPr lang="de-DE" sz="2400" b="1" dirty="0" smtClean="0"/>
              <a:t>Jugendförderung</a:t>
            </a:r>
            <a:endParaRPr lang="de-DE" sz="2400" dirty="0"/>
          </a:p>
          <a:p>
            <a:pPr lvl="1">
              <a:spcAft>
                <a:spcPts val="1200"/>
              </a:spcAft>
            </a:pPr>
            <a:r>
              <a:rPr lang="de-DE" sz="2000" dirty="0" smtClean="0"/>
              <a:t>Vermittlung von Handlungskompetenzen,  Integrations-arbeit </a:t>
            </a:r>
            <a:r>
              <a:rPr lang="de-DE" sz="2000" dirty="0"/>
              <a:t>von Jugendlichen mit </a:t>
            </a:r>
            <a:r>
              <a:rPr lang="de-DE" sz="2000" dirty="0" smtClean="0"/>
              <a:t>Migrationshintergrund</a:t>
            </a:r>
            <a:endParaRPr lang="de-DE" sz="2000" dirty="0"/>
          </a:p>
          <a:p>
            <a:r>
              <a:rPr lang="de-DE" sz="2400" b="1" dirty="0" smtClean="0"/>
              <a:t>Lehrkräfte</a:t>
            </a:r>
            <a:r>
              <a:rPr lang="de-DE" sz="2400" dirty="0" smtClean="0"/>
              <a:t> der teilnehmenden Schulen</a:t>
            </a:r>
          </a:p>
          <a:p>
            <a:pPr lvl="1">
              <a:spcAft>
                <a:spcPts val="1200"/>
              </a:spcAft>
            </a:pPr>
            <a:r>
              <a:rPr lang="de-DE" sz="2000" dirty="0"/>
              <a:t>Demokratieförderung und Förderung von Toleranz </a:t>
            </a:r>
            <a:r>
              <a:rPr lang="de-DE" sz="2000" dirty="0" smtClean="0"/>
              <a:t>und </a:t>
            </a:r>
            <a:r>
              <a:rPr lang="de-DE" sz="2000" dirty="0"/>
              <a:t>Verantwortungsbereitschaft als grundlegende Ziele allgemeiner </a:t>
            </a:r>
            <a:r>
              <a:rPr lang="de-DE" sz="2000" dirty="0" smtClean="0"/>
              <a:t>Bildung</a:t>
            </a:r>
          </a:p>
          <a:p>
            <a:pPr marL="265176" lvl="1" indent="-265176">
              <a:buSzPct val="80000"/>
              <a:buFont typeface="Wingdings 2"/>
              <a:buChar char=""/>
            </a:pPr>
            <a:r>
              <a:rPr lang="de-DE" b="1" dirty="0" smtClean="0"/>
              <a:t>Ausländerbeirat</a:t>
            </a:r>
          </a:p>
          <a:p>
            <a:pPr lvl="1">
              <a:spcAft>
                <a:spcPts val="1200"/>
              </a:spcAft>
            </a:pPr>
            <a:r>
              <a:rPr lang="de-DE" sz="2000" dirty="0"/>
              <a:t>Unterstützung von integrationspolitischen Themen</a:t>
            </a:r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568800" y="764704"/>
            <a:ext cx="7922032" cy="834901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de-DE" dirty="0" smtClean="0">
                <a:solidFill>
                  <a:schemeClr val="tx1"/>
                </a:solidFill>
              </a:rPr>
              <a:t>Partner</a:t>
            </a:r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25" name="Gruppieren 24"/>
          <p:cNvGrpSpPr/>
          <p:nvPr/>
        </p:nvGrpSpPr>
        <p:grpSpPr>
          <a:xfrm>
            <a:off x="394487" y="5390995"/>
            <a:ext cx="8389691" cy="1043439"/>
            <a:chOff x="394487" y="5390995"/>
            <a:chExt cx="8389691" cy="1043439"/>
          </a:xfrm>
        </p:grpSpPr>
        <p:pic>
          <p:nvPicPr>
            <p:cNvPr id="26" name="Grafik 25" descr="Viernheim_Logo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9239" y="5516671"/>
              <a:ext cx="1654939" cy="7920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Picture 2" descr="K:\Logos\Jugendfoerderung\logo_jugendfoerderung_ausdruck_rgb.jp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8508" y="5684549"/>
              <a:ext cx="1580644" cy="614288"/>
            </a:xfrm>
            <a:prstGeom prst="rect">
              <a:avLst/>
            </a:prstGeom>
            <a:noFill/>
            <a:extLst/>
          </p:spPr>
        </p:pic>
        <p:pic>
          <p:nvPicPr>
            <p:cNvPr id="28" name="Picture 3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117" y="5464405"/>
              <a:ext cx="1181283" cy="896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9" name="Gruppieren 28"/>
            <p:cNvGrpSpPr/>
            <p:nvPr/>
          </p:nvGrpSpPr>
          <p:grpSpPr>
            <a:xfrm>
              <a:off x="2660414" y="5471637"/>
              <a:ext cx="1453703" cy="917763"/>
              <a:chOff x="2660413" y="5516671"/>
              <a:chExt cx="1453703" cy="917763"/>
            </a:xfrm>
          </p:grpSpPr>
          <p:pic>
            <p:nvPicPr>
              <p:cNvPr id="32" name="Bild 1" descr="Logo : Alexander-von-Humboldt-Schule - Europaschule Viernheim">
                <a:hlinkClick r:id="rId6" tooltip="&quot;Alexander-von-Humboldt-Schule - Europaschule Viernheim&quot;"/>
              </p:cNvPr>
              <p:cNvPicPr/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3073" y="5516671"/>
                <a:ext cx="728381" cy="62425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3" name="Textfeld 2"/>
              <p:cNvSpPr txBox="1">
                <a:spLocks noChangeArrowheads="1"/>
              </p:cNvSpPr>
              <p:nvPr/>
            </p:nvSpPr>
            <p:spPr bwMode="auto">
              <a:xfrm>
                <a:off x="2660413" y="6136629"/>
                <a:ext cx="1453703" cy="2978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DE" sz="850" dirty="0" smtClean="0">
                    <a:effectLst/>
                    <a:latin typeface="Calibri"/>
                    <a:ea typeface="Calibri"/>
                    <a:cs typeface="Times New Roman"/>
                  </a:rPr>
                  <a:t>Alexander-von-Humboldt-Schule Viernheim</a:t>
                </a:r>
                <a:endParaRPr lang="de-DE" sz="85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pic>
          <p:nvPicPr>
            <p:cNvPr id="30" name="Grafik 29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5390995"/>
              <a:ext cx="707746" cy="1043439"/>
            </a:xfrm>
            <a:prstGeom prst="rect">
              <a:avLst/>
            </a:prstGeom>
          </p:spPr>
        </p:pic>
        <p:sp>
          <p:nvSpPr>
            <p:cNvPr id="31" name="Textfeld 30"/>
            <p:cNvSpPr txBox="1"/>
            <p:nvPr/>
          </p:nvSpPr>
          <p:spPr>
            <a:xfrm>
              <a:off x="394487" y="5653139"/>
              <a:ext cx="25130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latin typeface="Century" panose="02040604050505020304" pitchFamily="18" charset="0"/>
                </a:rPr>
                <a:t>In Kooperation mit</a:t>
              </a:r>
              <a:br>
                <a:rPr lang="de-DE" sz="1000" dirty="0" smtClean="0">
                  <a:latin typeface="Century" panose="02040604050505020304" pitchFamily="18" charset="0"/>
                </a:rPr>
              </a:br>
              <a:r>
                <a:rPr lang="de-DE" sz="1000" dirty="0" smtClean="0">
                  <a:latin typeface="Century" panose="02040604050505020304" pitchFamily="18" charset="0"/>
                </a:rPr>
                <a:t>der Bildungsstätte</a:t>
              </a:r>
              <a:br>
                <a:rPr lang="de-DE" sz="1000" dirty="0" smtClean="0">
                  <a:latin typeface="Century" panose="02040604050505020304" pitchFamily="18" charset="0"/>
                </a:rPr>
              </a:br>
              <a:r>
                <a:rPr lang="de-DE" sz="1000" dirty="0" smtClean="0">
                  <a:solidFill>
                    <a:srgbClr val="0070C0"/>
                  </a:solidFill>
                  <a:latin typeface="Century" panose="02040604050505020304" pitchFamily="18" charset="0"/>
                </a:rPr>
                <a:t>Anne Frank</a:t>
              </a:r>
              <a:r>
                <a:rPr lang="de-DE" sz="1000" dirty="0" smtClean="0">
                  <a:latin typeface="Century" panose="02040604050505020304" pitchFamily="18" charset="0"/>
                </a:rPr>
                <a:t>,</a:t>
              </a:r>
              <a:br>
                <a:rPr lang="de-DE" sz="1000" dirty="0" smtClean="0">
                  <a:latin typeface="Century" panose="02040604050505020304" pitchFamily="18" charset="0"/>
                </a:rPr>
              </a:br>
              <a:r>
                <a:rPr lang="de-DE" sz="1000" dirty="0" smtClean="0">
                  <a:latin typeface="Century" panose="02040604050505020304" pitchFamily="18" charset="0"/>
                </a:rPr>
                <a:t>Frankfurt am Main</a:t>
              </a:r>
              <a:endParaRPr lang="de-DE" sz="1000" dirty="0">
                <a:latin typeface="Century" panose="020406040505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45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568800" y="1268760"/>
            <a:ext cx="7966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i="1" dirty="0" smtClean="0"/>
              <a:t>„Jeder </a:t>
            </a:r>
            <a:r>
              <a:rPr lang="de-DE" sz="2400" i="1" dirty="0"/>
              <a:t>Einzelne ist verantwortlich für die Achtung der </a:t>
            </a:r>
            <a:r>
              <a:rPr lang="de-DE" sz="2400" i="1" dirty="0" smtClean="0"/>
              <a:t>Menschenrechte </a:t>
            </a:r>
            <a:r>
              <a:rPr lang="de-DE" sz="2400" i="1" dirty="0"/>
              <a:t>und das heißt </a:t>
            </a:r>
            <a:r>
              <a:rPr lang="de-DE" sz="2400" i="1" dirty="0" smtClean="0"/>
              <a:t>auch:</a:t>
            </a:r>
          </a:p>
          <a:p>
            <a:pPr>
              <a:lnSpc>
                <a:spcPct val="150000"/>
              </a:lnSpc>
            </a:pPr>
            <a:r>
              <a:rPr lang="de-DE" sz="2400" i="1" dirty="0"/>
              <a:t>F</a:t>
            </a:r>
            <a:r>
              <a:rPr lang="de-DE" sz="2400" i="1" dirty="0" smtClean="0"/>
              <a:t>ür </a:t>
            </a:r>
            <a:r>
              <a:rPr lang="de-DE" sz="2400" i="1" dirty="0"/>
              <a:t>die Achtung der Rechte aller anderen</a:t>
            </a:r>
            <a:r>
              <a:rPr lang="de-DE" sz="2400" i="1" dirty="0" smtClean="0"/>
              <a:t>!“</a:t>
            </a:r>
            <a:br>
              <a:rPr lang="de-DE" sz="2400" i="1" dirty="0" smtClean="0"/>
            </a:br>
            <a:endParaRPr lang="de-DE" sz="2400" i="1" dirty="0"/>
          </a:p>
          <a:p>
            <a:pPr algn="r"/>
            <a:r>
              <a:rPr lang="de-DE" sz="2400" dirty="0" smtClean="0"/>
              <a:t>Fritzsche </a:t>
            </a:r>
            <a:r>
              <a:rPr lang="de-DE" sz="2400" dirty="0"/>
              <a:t>2013, </a:t>
            </a:r>
            <a:r>
              <a:rPr lang="de-DE" sz="2400" dirty="0" smtClean="0"/>
              <a:t>8</a:t>
            </a:r>
            <a:endParaRPr lang="de-DE" sz="2400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394487" y="5390995"/>
            <a:ext cx="8389691" cy="1043439"/>
            <a:chOff x="394487" y="5390995"/>
            <a:chExt cx="8389691" cy="1043439"/>
          </a:xfrm>
        </p:grpSpPr>
        <p:pic>
          <p:nvPicPr>
            <p:cNvPr id="4" name="Grafik 3" descr="Viernheim_Logo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9239" y="5516671"/>
              <a:ext cx="1654939" cy="7920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2" descr="K:\Logos\Jugendfoerderung\logo_jugendfoerderung_ausdruck_rgb.jp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8508" y="5684549"/>
              <a:ext cx="1580644" cy="614288"/>
            </a:xfrm>
            <a:prstGeom prst="rect">
              <a:avLst/>
            </a:prstGeom>
            <a:noFill/>
            <a:extLst/>
          </p:spPr>
        </p:pic>
        <p:pic>
          <p:nvPicPr>
            <p:cNvPr id="6" name="Picture 3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117" y="5464405"/>
              <a:ext cx="1181283" cy="896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" name="Gruppieren 6"/>
            <p:cNvGrpSpPr/>
            <p:nvPr/>
          </p:nvGrpSpPr>
          <p:grpSpPr>
            <a:xfrm>
              <a:off x="2660414" y="5471637"/>
              <a:ext cx="1453703" cy="917763"/>
              <a:chOff x="2660413" y="5516671"/>
              <a:chExt cx="1453703" cy="917763"/>
            </a:xfrm>
          </p:grpSpPr>
          <p:pic>
            <p:nvPicPr>
              <p:cNvPr id="10" name="Bild 1" descr="Logo : Alexander-von-Humboldt-Schule - Europaschule Viernheim">
                <a:hlinkClick r:id="rId6" tooltip="&quot;Alexander-von-Humboldt-Schule - Europaschule Viernheim&quot;"/>
              </p:cNvPr>
              <p:cNvPicPr/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3073" y="5516671"/>
                <a:ext cx="728381" cy="62425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" name="Textfeld 2"/>
              <p:cNvSpPr txBox="1">
                <a:spLocks noChangeArrowheads="1"/>
              </p:cNvSpPr>
              <p:nvPr/>
            </p:nvSpPr>
            <p:spPr bwMode="auto">
              <a:xfrm>
                <a:off x="2660413" y="6136629"/>
                <a:ext cx="1453703" cy="2978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DE" sz="850" dirty="0" smtClean="0">
                    <a:effectLst/>
                    <a:latin typeface="Calibri"/>
                    <a:ea typeface="Calibri"/>
                    <a:cs typeface="Times New Roman"/>
                  </a:rPr>
                  <a:t>Alexander-von-Humboldt-Schule Viernheim</a:t>
                </a:r>
                <a:endParaRPr lang="de-DE" sz="85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pic>
          <p:nvPicPr>
            <p:cNvPr id="8" name="Grafik 7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5390995"/>
              <a:ext cx="707746" cy="1043439"/>
            </a:xfrm>
            <a:prstGeom prst="rect">
              <a:avLst/>
            </a:prstGeom>
          </p:spPr>
        </p:pic>
        <p:sp>
          <p:nvSpPr>
            <p:cNvPr id="9" name="Textfeld 8"/>
            <p:cNvSpPr txBox="1"/>
            <p:nvPr/>
          </p:nvSpPr>
          <p:spPr>
            <a:xfrm>
              <a:off x="394487" y="5653139"/>
              <a:ext cx="25130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latin typeface="Century" panose="02040604050505020304" pitchFamily="18" charset="0"/>
                </a:rPr>
                <a:t>In Kooperation mit</a:t>
              </a:r>
              <a:br>
                <a:rPr lang="de-DE" sz="1000" dirty="0" smtClean="0">
                  <a:latin typeface="Century" panose="02040604050505020304" pitchFamily="18" charset="0"/>
                </a:rPr>
              </a:br>
              <a:r>
                <a:rPr lang="de-DE" sz="1000" dirty="0" smtClean="0">
                  <a:latin typeface="Century" panose="02040604050505020304" pitchFamily="18" charset="0"/>
                </a:rPr>
                <a:t>der Bildungsstätte</a:t>
              </a:r>
              <a:br>
                <a:rPr lang="de-DE" sz="1000" dirty="0" smtClean="0">
                  <a:latin typeface="Century" panose="02040604050505020304" pitchFamily="18" charset="0"/>
                </a:rPr>
              </a:br>
              <a:r>
                <a:rPr lang="de-DE" sz="1000" dirty="0" smtClean="0">
                  <a:solidFill>
                    <a:srgbClr val="0070C0"/>
                  </a:solidFill>
                  <a:latin typeface="Century" panose="02040604050505020304" pitchFamily="18" charset="0"/>
                </a:rPr>
                <a:t>Anne Frank</a:t>
              </a:r>
              <a:r>
                <a:rPr lang="de-DE" sz="1000" dirty="0" smtClean="0">
                  <a:latin typeface="Century" panose="02040604050505020304" pitchFamily="18" charset="0"/>
                </a:rPr>
                <a:t>,</a:t>
              </a:r>
              <a:br>
                <a:rPr lang="de-DE" sz="1000" dirty="0" smtClean="0">
                  <a:latin typeface="Century" panose="02040604050505020304" pitchFamily="18" charset="0"/>
                </a:rPr>
              </a:br>
              <a:r>
                <a:rPr lang="de-DE" sz="1000" dirty="0" smtClean="0">
                  <a:latin typeface="Century" panose="02040604050505020304" pitchFamily="18" charset="0"/>
                </a:rPr>
                <a:t>Frankfurt am Main</a:t>
              </a:r>
              <a:endParaRPr lang="de-DE" sz="1000" dirty="0">
                <a:latin typeface="Century" panose="020406040505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217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394487" y="5390995"/>
            <a:ext cx="8389691" cy="1043439"/>
            <a:chOff x="394487" y="5390995"/>
            <a:chExt cx="8389691" cy="1043439"/>
          </a:xfrm>
        </p:grpSpPr>
        <p:pic>
          <p:nvPicPr>
            <p:cNvPr id="3" name="Grafik 2" descr="Viernheim_Logo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9239" y="5516671"/>
              <a:ext cx="1654939" cy="7920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Picture 2" descr="K:\Logos\Jugendfoerderung\logo_jugendfoerderung_ausdruck_rgb.jp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8508" y="5684549"/>
              <a:ext cx="1580644" cy="614288"/>
            </a:xfrm>
            <a:prstGeom prst="rect">
              <a:avLst/>
            </a:prstGeom>
            <a:noFill/>
            <a:extLst/>
          </p:spPr>
        </p:pic>
        <p:pic>
          <p:nvPicPr>
            <p:cNvPr id="5" name="Picture 3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117" y="5464405"/>
              <a:ext cx="1181283" cy="896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" name="Gruppieren 5"/>
            <p:cNvGrpSpPr/>
            <p:nvPr/>
          </p:nvGrpSpPr>
          <p:grpSpPr>
            <a:xfrm>
              <a:off x="2660414" y="5471637"/>
              <a:ext cx="1453703" cy="917763"/>
              <a:chOff x="2660413" y="5516671"/>
              <a:chExt cx="1453703" cy="917763"/>
            </a:xfrm>
          </p:grpSpPr>
          <p:pic>
            <p:nvPicPr>
              <p:cNvPr id="9" name="Bild 1" descr="Logo : Alexander-von-Humboldt-Schule - Europaschule Viernheim">
                <a:hlinkClick r:id="rId6" tooltip="&quot;Alexander-von-Humboldt-Schule - Europaschule Viernheim&quot;"/>
              </p:cNvPr>
              <p:cNvPicPr/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3073" y="5516671"/>
                <a:ext cx="728381" cy="62425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" name="Textfeld 2"/>
              <p:cNvSpPr txBox="1">
                <a:spLocks noChangeArrowheads="1"/>
              </p:cNvSpPr>
              <p:nvPr/>
            </p:nvSpPr>
            <p:spPr bwMode="auto">
              <a:xfrm>
                <a:off x="2660413" y="6136629"/>
                <a:ext cx="1453703" cy="2978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DE" sz="850" dirty="0" smtClean="0">
                    <a:effectLst/>
                    <a:latin typeface="Calibri"/>
                    <a:ea typeface="Calibri"/>
                    <a:cs typeface="Times New Roman"/>
                  </a:rPr>
                  <a:t>Alexander-von-Humboldt-Schule Viernheim</a:t>
                </a:r>
                <a:endParaRPr lang="de-DE" sz="85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pic>
          <p:nvPicPr>
            <p:cNvPr id="7" name="Grafik 6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5390995"/>
              <a:ext cx="707746" cy="1043439"/>
            </a:xfrm>
            <a:prstGeom prst="rect">
              <a:avLst/>
            </a:prstGeom>
          </p:spPr>
        </p:pic>
        <p:sp>
          <p:nvSpPr>
            <p:cNvPr id="8" name="Textfeld 7"/>
            <p:cNvSpPr txBox="1"/>
            <p:nvPr/>
          </p:nvSpPr>
          <p:spPr>
            <a:xfrm>
              <a:off x="394487" y="5653139"/>
              <a:ext cx="25130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latin typeface="Century" panose="02040604050505020304" pitchFamily="18" charset="0"/>
                </a:rPr>
                <a:t>In Kooperation mit</a:t>
              </a:r>
              <a:br>
                <a:rPr lang="de-DE" sz="1000" dirty="0" smtClean="0">
                  <a:latin typeface="Century" panose="02040604050505020304" pitchFamily="18" charset="0"/>
                </a:rPr>
              </a:br>
              <a:r>
                <a:rPr lang="de-DE" sz="1000" dirty="0" smtClean="0">
                  <a:latin typeface="Century" panose="02040604050505020304" pitchFamily="18" charset="0"/>
                </a:rPr>
                <a:t>der Bildungsstätte</a:t>
              </a:r>
              <a:br>
                <a:rPr lang="de-DE" sz="1000" dirty="0" smtClean="0">
                  <a:latin typeface="Century" panose="02040604050505020304" pitchFamily="18" charset="0"/>
                </a:rPr>
              </a:br>
              <a:r>
                <a:rPr lang="de-DE" sz="1000" dirty="0" smtClean="0">
                  <a:solidFill>
                    <a:srgbClr val="0070C0"/>
                  </a:solidFill>
                  <a:latin typeface="Century" panose="02040604050505020304" pitchFamily="18" charset="0"/>
                </a:rPr>
                <a:t>Anne Frank</a:t>
              </a:r>
              <a:r>
                <a:rPr lang="de-DE" sz="1000" dirty="0" smtClean="0">
                  <a:latin typeface="Century" panose="02040604050505020304" pitchFamily="18" charset="0"/>
                </a:rPr>
                <a:t>,</a:t>
              </a:r>
              <a:br>
                <a:rPr lang="de-DE" sz="1000" dirty="0" smtClean="0">
                  <a:latin typeface="Century" panose="02040604050505020304" pitchFamily="18" charset="0"/>
                </a:rPr>
              </a:br>
              <a:r>
                <a:rPr lang="de-DE" sz="1000" dirty="0" smtClean="0">
                  <a:latin typeface="Century" panose="02040604050505020304" pitchFamily="18" charset="0"/>
                </a:rPr>
                <a:t>Frankfurt am Main</a:t>
              </a:r>
              <a:endParaRPr lang="de-DE" sz="1000" dirty="0">
                <a:latin typeface="Century" panose="02040604050505020304" pitchFamily="18" charset="0"/>
              </a:endParaRPr>
            </a:p>
          </p:txBody>
        </p:sp>
      </p:grpSp>
      <p:sp>
        <p:nvSpPr>
          <p:cNvPr id="11" name="Rechteck 10"/>
          <p:cNvSpPr/>
          <p:nvPr/>
        </p:nvSpPr>
        <p:spPr>
          <a:xfrm>
            <a:off x="568800" y="836712"/>
            <a:ext cx="7966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000" i="1" dirty="0" smtClean="0"/>
              <a:t>„…Demokratie ist kein politisches Versandhaus.</a:t>
            </a:r>
          </a:p>
          <a:p>
            <a:pPr>
              <a:spcAft>
                <a:spcPts val="1200"/>
              </a:spcAft>
            </a:pPr>
            <a:r>
              <a:rPr lang="de-DE" sz="2000" i="1" dirty="0" smtClean="0"/>
              <a:t>Demokratie ist Mitgestaltung am eigenen Schicksal -</a:t>
            </a:r>
            <a:br>
              <a:rPr lang="de-DE" sz="2000" i="1" dirty="0" smtClean="0"/>
            </a:br>
            <a:r>
              <a:rPr lang="de-DE" sz="2000" i="1" dirty="0" smtClean="0"/>
              <a:t>in der Gemeinde, Stadt, in der Region, in der Nation.</a:t>
            </a:r>
          </a:p>
          <a:p>
            <a:pPr>
              <a:spcAft>
                <a:spcPts val="1200"/>
              </a:spcAft>
            </a:pPr>
            <a:r>
              <a:rPr lang="de-DE" sz="2000" i="1" dirty="0" smtClean="0"/>
              <a:t>Demokratie baut auf den freien Bürger, der Phantasie und Verantwortung nicht abgibt an einen starken Mann oder eine starke Frau, die sagen, wo es langgeht.</a:t>
            </a:r>
          </a:p>
          <a:p>
            <a:r>
              <a:rPr lang="de-DE" sz="2000" i="1" dirty="0" smtClean="0"/>
              <a:t>Demokratie erfordert, ja, sie ist Selbstermächtigung:</a:t>
            </a:r>
            <a:br>
              <a:rPr lang="de-DE" sz="2000" i="1" dirty="0" smtClean="0"/>
            </a:br>
            <a:r>
              <a:rPr lang="de-DE" sz="2000" i="1" dirty="0" smtClean="0"/>
              <a:t>Wir, die Bürger, sind es, die über die Gestalt unseres Gemeinwesen entscheiden.“</a:t>
            </a:r>
          </a:p>
          <a:p>
            <a:endParaRPr lang="de-DE" sz="2000" dirty="0" smtClean="0"/>
          </a:p>
          <a:p>
            <a:pPr algn="r"/>
            <a:r>
              <a:rPr lang="de-DE" sz="2000" dirty="0" smtClean="0"/>
              <a:t>Joachim Gauck</a:t>
            </a:r>
          </a:p>
          <a:p>
            <a:pPr algn="r"/>
            <a:r>
              <a:rPr lang="de-DE" sz="2000" dirty="0" smtClean="0"/>
              <a:t>Bundespräsident 2012 - 2017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60473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 txBox="1">
            <a:spLocks/>
          </p:cNvSpPr>
          <p:nvPr/>
        </p:nvSpPr>
        <p:spPr>
          <a:xfrm>
            <a:off x="568800" y="2348880"/>
            <a:ext cx="7922032" cy="834901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de-DE" dirty="0" smtClean="0">
                <a:solidFill>
                  <a:schemeClr val="tx1"/>
                </a:solidFill>
              </a:rPr>
              <a:t>Vielen Dank für Ihre Aufmerksamkeit!</a:t>
            </a:r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21" name="Gruppieren 20"/>
          <p:cNvGrpSpPr/>
          <p:nvPr/>
        </p:nvGrpSpPr>
        <p:grpSpPr>
          <a:xfrm>
            <a:off x="394487" y="5390995"/>
            <a:ext cx="8389691" cy="1043439"/>
            <a:chOff x="394487" y="5390995"/>
            <a:chExt cx="8389691" cy="1043439"/>
          </a:xfrm>
        </p:grpSpPr>
        <p:pic>
          <p:nvPicPr>
            <p:cNvPr id="22" name="Grafik 21" descr="Viernheim_Logo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9239" y="5516671"/>
              <a:ext cx="1654939" cy="7920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" descr="K:\Logos\Jugendfoerderung\logo_jugendfoerderung_ausdruck_rgb.jp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8508" y="5684549"/>
              <a:ext cx="1580644" cy="614288"/>
            </a:xfrm>
            <a:prstGeom prst="rect">
              <a:avLst/>
            </a:prstGeom>
            <a:noFill/>
            <a:extLst/>
          </p:spPr>
        </p:pic>
        <p:pic>
          <p:nvPicPr>
            <p:cNvPr id="24" name="Picture 3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117" y="5464405"/>
              <a:ext cx="1181283" cy="896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5" name="Gruppieren 24"/>
            <p:cNvGrpSpPr/>
            <p:nvPr/>
          </p:nvGrpSpPr>
          <p:grpSpPr>
            <a:xfrm>
              <a:off x="2660414" y="5471637"/>
              <a:ext cx="1453703" cy="917763"/>
              <a:chOff x="2660413" y="5516671"/>
              <a:chExt cx="1453703" cy="917763"/>
            </a:xfrm>
          </p:grpSpPr>
          <p:pic>
            <p:nvPicPr>
              <p:cNvPr id="28" name="Bild 1" descr="Logo : Alexander-von-Humboldt-Schule - Europaschule Viernheim">
                <a:hlinkClick r:id="rId6" tooltip="&quot;Alexander-von-Humboldt-Schule - Europaschule Viernheim&quot;"/>
              </p:cNvPr>
              <p:cNvPicPr/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3073" y="5516671"/>
                <a:ext cx="728381" cy="62425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9" name="Textfeld 2"/>
              <p:cNvSpPr txBox="1">
                <a:spLocks noChangeArrowheads="1"/>
              </p:cNvSpPr>
              <p:nvPr/>
            </p:nvSpPr>
            <p:spPr bwMode="auto">
              <a:xfrm>
                <a:off x="2660413" y="6136629"/>
                <a:ext cx="1453703" cy="2978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DE" sz="850" dirty="0" smtClean="0">
                    <a:effectLst/>
                    <a:latin typeface="Calibri"/>
                    <a:ea typeface="Calibri"/>
                    <a:cs typeface="Times New Roman"/>
                  </a:rPr>
                  <a:t>Alexander-von-Humboldt-Schule Viernheim</a:t>
                </a:r>
                <a:endParaRPr lang="de-DE" sz="85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pic>
          <p:nvPicPr>
            <p:cNvPr id="26" name="Grafik 25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5390995"/>
              <a:ext cx="707746" cy="1043439"/>
            </a:xfrm>
            <a:prstGeom prst="rect">
              <a:avLst/>
            </a:prstGeom>
          </p:spPr>
        </p:pic>
        <p:sp>
          <p:nvSpPr>
            <p:cNvPr id="27" name="Textfeld 26"/>
            <p:cNvSpPr txBox="1"/>
            <p:nvPr/>
          </p:nvSpPr>
          <p:spPr>
            <a:xfrm>
              <a:off x="394487" y="5653139"/>
              <a:ext cx="25130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latin typeface="Century" panose="02040604050505020304" pitchFamily="18" charset="0"/>
                </a:rPr>
                <a:t>In Kooperation mit</a:t>
              </a:r>
              <a:br>
                <a:rPr lang="de-DE" sz="1000" dirty="0" smtClean="0">
                  <a:latin typeface="Century" panose="02040604050505020304" pitchFamily="18" charset="0"/>
                </a:rPr>
              </a:br>
              <a:r>
                <a:rPr lang="de-DE" sz="1000" dirty="0" smtClean="0">
                  <a:latin typeface="Century" panose="02040604050505020304" pitchFamily="18" charset="0"/>
                </a:rPr>
                <a:t>der Bildungsstätte</a:t>
              </a:r>
              <a:br>
                <a:rPr lang="de-DE" sz="1000" dirty="0" smtClean="0">
                  <a:latin typeface="Century" panose="02040604050505020304" pitchFamily="18" charset="0"/>
                </a:rPr>
              </a:br>
              <a:r>
                <a:rPr lang="de-DE" sz="1000" dirty="0" smtClean="0">
                  <a:solidFill>
                    <a:srgbClr val="0070C0"/>
                  </a:solidFill>
                  <a:latin typeface="Century" panose="02040604050505020304" pitchFamily="18" charset="0"/>
                </a:rPr>
                <a:t>Anne Frank</a:t>
              </a:r>
              <a:r>
                <a:rPr lang="de-DE" sz="1000" dirty="0" smtClean="0">
                  <a:latin typeface="Century" panose="02040604050505020304" pitchFamily="18" charset="0"/>
                </a:rPr>
                <a:t>,</a:t>
              </a:r>
              <a:br>
                <a:rPr lang="de-DE" sz="1000" dirty="0" smtClean="0">
                  <a:latin typeface="Century" panose="02040604050505020304" pitchFamily="18" charset="0"/>
                </a:rPr>
              </a:br>
              <a:r>
                <a:rPr lang="de-DE" sz="1000" dirty="0" smtClean="0">
                  <a:latin typeface="Century" panose="02040604050505020304" pitchFamily="18" charset="0"/>
                </a:rPr>
                <a:t>Frankfurt am Main</a:t>
              </a:r>
              <a:endParaRPr lang="de-DE" sz="1000" dirty="0">
                <a:latin typeface="Century" panose="020406040505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069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568800" y="764704"/>
            <a:ext cx="7922032" cy="834901"/>
          </a:xfrm>
        </p:spPr>
        <p:txBody>
          <a:bodyPr anchor="t" anchorCtr="0"/>
          <a:lstStyle/>
          <a:p>
            <a:r>
              <a:rPr lang="de-DE" dirty="0" smtClean="0">
                <a:solidFill>
                  <a:schemeClr val="tx1"/>
                </a:solidFill>
              </a:rPr>
              <a:t>Inhalt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idx="4294967295"/>
          </p:nvPr>
        </p:nvSpPr>
        <p:spPr>
          <a:xfrm>
            <a:off x="568800" y="1496725"/>
            <a:ext cx="4162960" cy="3372436"/>
          </a:xfrm>
        </p:spPr>
        <p:txBody>
          <a:bodyPr>
            <a:normAutofit/>
          </a:bodyPr>
          <a:lstStyle/>
          <a:p>
            <a:r>
              <a:rPr lang="de-DE" sz="2700" dirty="0" smtClean="0"/>
              <a:t>Hintergrund</a:t>
            </a:r>
          </a:p>
          <a:p>
            <a:r>
              <a:rPr lang="de-DE" sz="2700" dirty="0" smtClean="0"/>
              <a:t>Zeitplan</a:t>
            </a:r>
          </a:p>
          <a:p>
            <a:r>
              <a:rPr lang="de-DE" sz="2700" dirty="0" smtClean="0"/>
              <a:t>Zielgruppe</a:t>
            </a:r>
          </a:p>
          <a:p>
            <a:r>
              <a:rPr lang="de-DE" sz="2700" dirty="0" smtClean="0"/>
              <a:t>Ziele</a:t>
            </a:r>
            <a:endParaRPr lang="de-DE" sz="2700" dirty="0"/>
          </a:p>
          <a:p>
            <a:r>
              <a:rPr lang="de-DE" sz="2700" dirty="0" smtClean="0"/>
              <a:t>Methoden</a:t>
            </a:r>
          </a:p>
          <a:p>
            <a:r>
              <a:rPr lang="de-DE" sz="2700" dirty="0" smtClean="0"/>
              <a:t>Partner</a:t>
            </a:r>
            <a:endParaRPr lang="de-DE" sz="2700" dirty="0"/>
          </a:p>
          <a:p>
            <a:endParaRPr lang="de-DE" sz="2700" dirty="0" smtClean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281" y="952331"/>
            <a:ext cx="3725652" cy="176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77" y="3112571"/>
            <a:ext cx="3725652" cy="176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uppieren 15"/>
          <p:cNvGrpSpPr/>
          <p:nvPr/>
        </p:nvGrpSpPr>
        <p:grpSpPr>
          <a:xfrm>
            <a:off x="394487" y="5390995"/>
            <a:ext cx="8389691" cy="1043439"/>
            <a:chOff x="394487" y="5390995"/>
            <a:chExt cx="8389691" cy="1043439"/>
          </a:xfrm>
        </p:grpSpPr>
        <p:pic>
          <p:nvPicPr>
            <p:cNvPr id="17" name="Grafik 16" descr="Viernheim_Logo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9239" y="5516671"/>
              <a:ext cx="1654939" cy="7920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2" descr="K:\Logos\Jugendfoerderung\logo_jugendfoerderung_ausdruck_rgb.jpg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8508" y="5684549"/>
              <a:ext cx="1580644" cy="614288"/>
            </a:xfrm>
            <a:prstGeom prst="rect">
              <a:avLst/>
            </a:prstGeom>
            <a:noFill/>
            <a:extLst/>
          </p:spPr>
        </p:pic>
        <p:pic>
          <p:nvPicPr>
            <p:cNvPr id="19" name="Picture 3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117" y="5464405"/>
              <a:ext cx="1181283" cy="896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0" name="Gruppieren 19"/>
            <p:cNvGrpSpPr/>
            <p:nvPr/>
          </p:nvGrpSpPr>
          <p:grpSpPr>
            <a:xfrm>
              <a:off x="2660414" y="5471637"/>
              <a:ext cx="1453703" cy="917763"/>
              <a:chOff x="2660413" y="5516671"/>
              <a:chExt cx="1453703" cy="917763"/>
            </a:xfrm>
          </p:grpSpPr>
          <p:pic>
            <p:nvPicPr>
              <p:cNvPr id="23" name="Bild 1" descr="Logo : Alexander-von-Humboldt-Schule - Europaschule Viernheim">
                <a:hlinkClick r:id="rId8" tooltip="&quot;Alexander-von-Humboldt-Schule - Europaschule Viernheim&quot;"/>
              </p:cNvPr>
              <p:cNvPicPr/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3073" y="5516671"/>
                <a:ext cx="728381" cy="62425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" name="Textfeld 2"/>
              <p:cNvSpPr txBox="1">
                <a:spLocks noChangeArrowheads="1"/>
              </p:cNvSpPr>
              <p:nvPr/>
            </p:nvSpPr>
            <p:spPr bwMode="auto">
              <a:xfrm>
                <a:off x="2660413" y="6136629"/>
                <a:ext cx="1453703" cy="2978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DE" sz="850" dirty="0" smtClean="0">
                    <a:effectLst/>
                    <a:latin typeface="Calibri"/>
                    <a:ea typeface="Calibri"/>
                    <a:cs typeface="Times New Roman"/>
                  </a:rPr>
                  <a:t>Alexander-von-Humboldt-Schule Viernheim</a:t>
                </a:r>
                <a:endParaRPr lang="de-DE" sz="85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pic>
          <p:nvPicPr>
            <p:cNvPr id="21" name="Grafik 20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5390995"/>
              <a:ext cx="707746" cy="1043439"/>
            </a:xfrm>
            <a:prstGeom prst="rect">
              <a:avLst/>
            </a:prstGeom>
          </p:spPr>
        </p:pic>
        <p:sp>
          <p:nvSpPr>
            <p:cNvPr id="22" name="Textfeld 21"/>
            <p:cNvSpPr txBox="1"/>
            <p:nvPr/>
          </p:nvSpPr>
          <p:spPr>
            <a:xfrm>
              <a:off x="394487" y="5653139"/>
              <a:ext cx="25130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latin typeface="Century" panose="02040604050505020304" pitchFamily="18" charset="0"/>
                </a:rPr>
                <a:t>In Kooperation mit</a:t>
              </a:r>
              <a:br>
                <a:rPr lang="de-DE" sz="1000" dirty="0" smtClean="0">
                  <a:latin typeface="Century" panose="02040604050505020304" pitchFamily="18" charset="0"/>
                </a:rPr>
              </a:br>
              <a:r>
                <a:rPr lang="de-DE" sz="1000" dirty="0" smtClean="0">
                  <a:latin typeface="Century" panose="02040604050505020304" pitchFamily="18" charset="0"/>
                </a:rPr>
                <a:t>der Bildungsstätte</a:t>
              </a:r>
              <a:br>
                <a:rPr lang="de-DE" sz="1000" dirty="0" smtClean="0">
                  <a:latin typeface="Century" panose="02040604050505020304" pitchFamily="18" charset="0"/>
                </a:rPr>
              </a:br>
              <a:r>
                <a:rPr lang="de-DE" sz="1000" dirty="0" smtClean="0">
                  <a:solidFill>
                    <a:srgbClr val="0070C0"/>
                  </a:solidFill>
                  <a:latin typeface="Century" panose="02040604050505020304" pitchFamily="18" charset="0"/>
                </a:rPr>
                <a:t>Anne Frank</a:t>
              </a:r>
              <a:r>
                <a:rPr lang="de-DE" sz="1000" dirty="0" smtClean="0">
                  <a:latin typeface="Century" panose="02040604050505020304" pitchFamily="18" charset="0"/>
                </a:rPr>
                <a:t>,</a:t>
              </a:r>
              <a:br>
                <a:rPr lang="de-DE" sz="1000" dirty="0" smtClean="0">
                  <a:latin typeface="Century" panose="02040604050505020304" pitchFamily="18" charset="0"/>
                </a:rPr>
              </a:br>
              <a:r>
                <a:rPr lang="de-DE" sz="1000" dirty="0" smtClean="0">
                  <a:latin typeface="Century" panose="02040604050505020304" pitchFamily="18" charset="0"/>
                </a:rPr>
                <a:t>Frankfurt am Main</a:t>
              </a:r>
              <a:endParaRPr lang="de-DE" sz="1000" dirty="0">
                <a:latin typeface="Century" panose="020406040505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039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568800" y="764704"/>
            <a:ext cx="7922032" cy="834901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de-DE" dirty="0" smtClean="0">
                <a:solidFill>
                  <a:schemeClr val="tx1"/>
                </a:solidFill>
              </a:rPr>
              <a:t>Hintergrund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Inhaltsplatzhalter 7"/>
          <p:cNvSpPr txBox="1">
            <a:spLocks/>
          </p:cNvSpPr>
          <p:nvPr/>
        </p:nvSpPr>
        <p:spPr>
          <a:xfrm>
            <a:off x="568800" y="1496725"/>
            <a:ext cx="7965092" cy="3372436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de-DE" sz="2400" dirty="0" smtClean="0"/>
              <a:t>Die Idee, ein Beteiligungsprojekt für Jugendliche im Themenfeld Integration zu organisieren, ist im Bürgerbeteiligungsforum</a:t>
            </a:r>
            <a:br>
              <a:rPr lang="de-DE" sz="2400" dirty="0" smtClean="0"/>
            </a:br>
            <a:r>
              <a:rPr lang="de-DE" sz="2400" dirty="0" smtClean="0"/>
              <a:t>„Wir sind alle </a:t>
            </a:r>
            <a:r>
              <a:rPr lang="de-DE" sz="2400" dirty="0" err="1" smtClean="0"/>
              <a:t>Viernheimer</a:t>
            </a:r>
            <a:r>
              <a:rPr lang="de-DE" sz="2400" dirty="0" smtClean="0"/>
              <a:t>“ entstanden</a:t>
            </a:r>
            <a:endParaRPr lang="de-DE" sz="2700" dirty="0" smtClean="0"/>
          </a:p>
          <a:p>
            <a:endParaRPr lang="de-DE" sz="2700" dirty="0" smtClean="0"/>
          </a:p>
          <a:p>
            <a:pPr marL="0" indent="0">
              <a:buNone/>
            </a:pPr>
            <a:endParaRPr lang="de-DE" sz="2700" dirty="0" smtClean="0"/>
          </a:p>
        </p:txBody>
      </p:sp>
      <p:pic>
        <p:nvPicPr>
          <p:cNvPr id="1026" name="Picture 2" descr="K:\Integration\Beteiligungsforum\BF Auftakt 12-11-24\P10202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182943"/>
            <a:ext cx="3035384" cy="227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uppieren 22"/>
          <p:cNvGrpSpPr/>
          <p:nvPr/>
        </p:nvGrpSpPr>
        <p:grpSpPr>
          <a:xfrm>
            <a:off x="394487" y="5390995"/>
            <a:ext cx="8389691" cy="1043439"/>
            <a:chOff x="394487" y="5390995"/>
            <a:chExt cx="8389691" cy="1043439"/>
          </a:xfrm>
        </p:grpSpPr>
        <p:pic>
          <p:nvPicPr>
            <p:cNvPr id="24" name="Grafik 23" descr="Viernheim_Logo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9239" y="5516671"/>
              <a:ext cx="1654939" cy="7920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Picture 2" descr="K:\Logos\Jugendfoerderung\logo_jugendfoerderung_ausdruck_rgb.jpg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8508" y="5684549"/>
              <a:ext cx="1580644" cy="614288"/>
            </a:xfrm>
            <a:prstGeom prst="rect">
              <a:avLst/>
            </a:prstGeom>
            <a:noFill/>
            <a:extLst/>
          </p:spPr>
        </p:pic>
        <p:pic>
          <p:nvPicPr>
            <p:cNvPr id="26" name="Picture 3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117" y="5464405"/>
              <a:ext cx="1181283" cy="896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7" name="Gruppieren 26"/>
            <p:cNvGrpSpPr/>
            <p:nvPr/>
          </p:nvGrpSpPr>
          <p:grpSpPr>
            <a:xfrm>
              <a:off x="2660414" y="5471637"/>
              <a:ext cx="1453703" cy="917763"/>
              <a:chOff x="2660413" y="5516671"/>
              <a:chExt cx="1453703" cy="917763"/>
            </a:xfrm>
          </p:grpSpPr>
          <p:pic>
            <p:nvPicPr>
              <p:cNvPr id="30" name="Bild 1" descr="Logo : Alexander-von-Humboldt-Schule - Europaschule Viernheim">
                <a:hlinkClick r:id="rId7" tooltip="&quot;Alexander-von-Humboldt-Schule - Europaschule Viernheim&quot;"/>
              </p:cNvPr>
              <p:cNvPicPr/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3073" y="5516671"/>
                <a:ext cx="728381" cy="62425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1" name="Textfeld 2"/>
              <p:cNvSpPr txBox="1">
                <a:spLocks noChangeArrowheads="1"/>
              </p:cNvSpPr>
              <p:nvPr/>
            </p:nvSpPr>
            <p:spPr bwMode="auto">
              <a:xfrm>
                <a:off x="2660413" y="6136629"/>
                <a:ext cx="1453703" cy="2978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DE" sz="850" dirty="0" smtClean="0">
                    <a:effectLst/>
                    <a:latin typeface="Calibri"/>
                    <a:ea typeface="Calibri"/>
                    <a:cs typeface="Times New Roman"/>
                  </a:rPr>
                  <a:t>Alexander-von-Humboldt-Schule Viernheim</a:t>
                </a:r>
                <a:endParaRPr lang="de-DE" sz="85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pic>
          <p:nvPicPr>
            <p:cNvPr id="28" name="Grafik 27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5390995"/>
              <a:ext cx="707746" cy="1043439"/>
            </a:xfrm>
            <a:prstGeom prst="rect">
              <a:avLst/>
            </a:prstGeom>
          </p:spPr>
        </p:pic>
        <p:sp>
          <p:nvSpPr>
            <p:cNvPr id="29" name="Textfeld 28"/>
            <p:cNvSpPr txBox="1"/>
            <p:nvPr/>
          </p:nvSpPr>
          <p:spPr>
            <a:xfrm>
              <a:off x="394487" y="5653139"/>
              <a:ext cx="25130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latin typeface="Century" panose="02040604050505020304" pitchFamily="18" charset="0"/>
                </a:rPr>
                <a:t>In Kooperation mit</a:t>
              </a:r>
              <a:br>
                <a:rPr lang="de-DE" sz="1000" dirty="0" smtClean="0">
                  <a:latin typeface="Century" panose="02040604050505020304" pitchFamily="18" charset="0"/>
                </a:rPr>
              </a:br>
              <a:r>
                <a:rPr lang="de-DE" sz="1000" dirty="0" smtClean="0">
                  <a:latin typeface="Century" panose="02040604050505020304" pitchFamily="18" charset="0"/>
                </a:rPr>
                <a:t>der Bildungsstätte</a:t>
              </a:r>
              <a:br>
                <a:rPr lang="de-DE" sz="1000" dirty="0" smtClean="0">
                  <a:latin typeface="Century" panose="02040604050505020304" pitchFamily="18" charset="0"/>
                </a:rPr>
              </a:br>
              <a:r>
                <a:rPr lang="de-DE" sz="1000" dirty="0" smtClean="0">
                  <a:solidFill>
                    <a:srgbClr val="0070C0"/>
                  </a:solidFill>
                  <a:latin typeface="Century" panose="02040604050505020304" pitchFamily="18" charset="0"/>
                </a:rPr>
                <a:t>Anne Frank</a:t>
              </a:r>
              <a:r>
                <a:rPr lang="de-DE" sz="1000" dirty="0" smtClean="0">
                  <a:latin typeface="Century" panose="02040604050505020304" pitchFamily="18" charset="0"/>
                </a:rPr>
                <a:t>,</a:t>
              </a:r>
              <a:br>
                <a:rPr lang="de-DE" sz="1000" dirty="0" smtClean="0">
                  <a:latin typeface="Century" panose="02040604050505020304" pitchFamily="18" charset="0"/>
                </a:rPr>
              </a:br>
              <a:r>
                <a:rPr lang="de-DE" sz="1000" dirty="0" smtClean="0">
                  <a:latin typeface="Century" panose="02040604050505020304" pitchFamily="18" charset="0"/>
                </a:rPr>
                <a:t>Frankfurt am Main</a:t>
              </a:r>
              <a:endParaRPr lang="de-DE" sz="1000" dirty="0">
                <a:latin typeface="Century" panose="020406040505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435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568800" y="1484785"/>
            <a:ext cx="7966800" cy="288032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de-DE" sz="2400" dirty="0" smtClean="0"/>
              <a:t>17.03.2017: </a:t>
            </a:r>
            <a:r>
              <a:rPr lang="de-DE" sz="2400" b="1" dirty="0" smtClean="0"/>
              <a:t>Anmeldeschluss (Schulen)</a:t>
            </a:r>
          </a:p>
          <a:p>
            <a:pPr>
              <a:spcAft>
                <a:spcPts val="1200"/>
              </a:spcAft>
            </a:pPr>
            <a:r>
              <a:rPr lang="de-DE" sz="2400" dirty="0" smtClean="0"/>
              <a:t>18.04.2017:</a:t>
            </a:r>
            <a:r>
              <a:rPr lang="de-DE" sz="2400" b="1" dirty="0" smtClean="0"/>
              <a:t> Ausstellungseröffnung</a:t>
            </a:r>
            <a:r>
              <a:rPr lang="de-DE" sz="2400" dirty="0" smtClean="0"/>
              <a:t> mit der Bildungsreferentin Aylin </a:t>
            </a:r>
            <a:r>
              <a:rPr lang="de-DE" sz="2400" dirty="0" err="1" smtClean="0"/>
              <a:t>Kortel</a:t>
            </a:r>
            <a:r>
              <a:rPr lang="de-DE" sz="2400" dirty="0" smtClean="0"/>
              <a:t> (BFA)</a:t>
            </a:r>
          </a:p>
          <a:p>
            <a:pPr>
              <a:spcAft>
                <a:spcPts val="1200"/>
              </a:spcAft>
            </a:pPr>
            <a:r>
              <a:rPr lang="de-DE" sz="2400" dirty="0" smtClean="0"/>
              <a:t>19.04.-05.05.2017: </a:t>
            </a:r>
            <a:r>
              <a:rPr lang="de-DE" sz="2400" b="1" dirty="0" smtClean="0"/>
              <a:t>Ausstellungszeitraum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mit Schulklassenführungen und Workshops in der Aula der Alexander-von-Humboldt-Schule</a:t>
            </a:r>
            <a:endParaRPr lang="de-DE" dirty="0">
              <a:latin typeface="Berlin Sans FB" panose="020E0602020502020306" pitchFamily="34" charset="0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568800" y="764704"/>
            <a:ext cx="7922032" cy="834901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de-DE" dirty="0" smtClean="0">
                <a:solidFill>
                  <a:schemeClr val="tx1"/>
                </a:solidFill>
              </a:rPr>
              <a:t>Der zeitliche Ablauf</a:t>
            </a:r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23" name="Gruppieren 22"/>
          <p:cNvGrpSpPr/>
          <p:nvPr/>
        </p:nvGrpSpPr>
        <p:grpSpPr>
          <a:xfrm>
            <a:off x="394487" y="5390995"/>
            <a:ext cx="8389691" cy="1043439"/>
            <a:chOff x="394487" y="5390995"/>
            <a:chExt cx="8389691" cy="1043439"/>
          </a:xfrm>
        </p:grpSpPr>
        <p:pic>
          <p:nvPicPr>
            <p:cNvPr id="24" name="Grafik 23" descr="Viernheim_Logo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9239" y="5516671"/>
              <a:ext cx="1654939" cy="7920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Picture 2" descr="K:\Logos\Jugendfoerderung\logo_jugendfoerderung_ausdruck_rgb.jp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8508" y="5684549"/>
              <a:ext cx="1580644" cy="614288"/>
            </a:xfrm>
            <a:prstGeom prst="rect">
              <a:avLst/>
            </a:prstGeom>
            <a:noFill/>
            <a:extLst/>
          </p:spPr>
        </p:pic>
        <p:pic>
          <p:nvPicPr>
            <p:cNvPr id="26" name="Picture 3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117" y="5464405"/>
              <a:ext cx="1181283" cy="896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7" name="Gruppieren 26"/>
            <p:cNvGrpSpPr/>
            <p:nvPr/>
          </p:nvGrpSpPr>
          <p:grpSpPr>
            <a:xfrm>
              <a:off x="2660414" y="5471637"/>
              <a:ext cx="1453703" cy="917763"/>
              <a:chOff x="2660413" y="5516671"/>
              <a:chExt cx="1453703" cy="917763"/>
            </a:xfrm>
          </p:grpSpPr>
          <p:pic>
            <p:nvPicPr>
              <p:cNvPr id="30" name="Bild 1" descr="Logo : Alexander-von-Humboldt-Schule - Europaschule Viernheim">
                <a:hlinkClick r:id="rId6" tooltip="&quot;Alexander-von-Humboldt-Schule - Europaschule Viernheim&quot;"/>
              </p:cNvPr>
              <p:cNvPicPr/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3073" y="5516671"/>
                <a:ext cx="728381" cy="62425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1" name="Textfeld 2"/>
              <p:cNvSpPr txBox="1">
                <a:spLocks noChangeArrowheads="1"/>
              </p:cNvSpPr>
              <p:nvPr/>
            </p:nvSpPr>
            <p:spPr bwMode="auto">
              <a:xfrm>
                <a:off x="2660413" y="6136629"/>
                <a:ext cx="1453703" cy="2978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DE" sz="850" dirty="0" smtClean="0">
                    <a:effectLst/>
                    <a:latin typeface="Calibri"/>
                    <a:ea typeface="Calibri"/>
                    <a:cs typeface="Times New Roman"/>
                  </a:rPr>
                  <a:t>Alexander-von-Humboldt-Schule Viernheim</a:t>
                </a:r>
                <a:endParaRPr lang="de-DE" sz="85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pic>
          <p:nvPicPr>
            <p:cNvPr id="28" name="Grafik 27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5390995"/>
              <a:ext cx="707746" cy="1043439"/>
            </a:xfrm>
            <a:prstGeom prst="rect">
              <a:avLst/>
            </a:prstGeom>
          </p:spPr>
        </p:pic>
        <p:sp>
          <p:nvSpPr>
            <p:cNvPr id="29" name="Textfeld 28"/>
            <p:cNvSpPr txBox="1"/>
            <p:nvPr/>
          </p:nvSpPr>
          <p:spPr>
            <a:xfrm>
              <a:off x="394487" y="5653139"/>
              <a:ext cx="25130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latin typeface="Century" panose="02040604050505020304" pitchFamily="18" charset="0"/>
                </a:rPr>
                <a:t>In Kooperation mit</a:t>
              </a:r>
              <a:br>
                <a:rPr lang="de-DE" sz="1000" dirty="0" smtClean="0">
                  <a:latin typeface="Century" panose="02040604050505020304" pitchFamily="18" charset="0"/>
                </a:rPr>
              </a:br>
              <a:r>
                <a:rPr lang="de-DE" sz="1000" dirty="0" smtClean="0">
                  <a:latin typeface="Century" panose="02040604050505020304" pitchFamily="18" charset="0"/>
                </a:rPr>
                <a:t>der Bildungsstätte</a:t>
              </a:r>
              <a:br>
                <a:rPr lang="de-DE" sz="1000" dirty="0" smtClean="0">
                  <a:latin typeface="Century" panose="02040604050505020304" pitchFamily="18" charset="0"/>
                </a:rPr>
              </a:br>
              <a:r>
                <a:rPr lang="de-DE" sz="1000" dirty="0" smtClean="0">
                  <a:solidFill>
                    <a:srgbClr val="0070C0"/>
                  </a:solidFill>
                  <a:latin typeface="Century" panose="02040604050505020304" pitchFamily="18" charset="0"/>
                </a:rPr>
                <a:t>Anne Frank</a:t>
              </a:r>
              <a:r>
                <a:rPr lang="de-DE" sz="1000" dirty="0" smtClean="0">
                  <a:latin typeface="Century" panose="02040604050505020304" pitchFamily="18" charset="0"/>
                </a:rPr>
                <a:t>,</a:t>
              </a:r>
              <a:br>
                <a:rPr lang="de-DE" sz="1000" dirty="0" smtClean="0">
                  <a:latin typeface="Century" panose="02040604050505020304" pitchFamily="18" charset="0"/>
                </a:rPr>
              </a:br>
              <a:r>
                <a:rPr lang="de-DE" sz="1000" dirty="0" smtClean="0">
                  <a:latin typeface="Century" panose="02040604050505020304" pitchFamily="18" charset="0"/>
                </a:rPr>
                <a:t>Frankfurt am Main</a:t>
              </a:r>
              <a:endParaRPr lang="de-DE" sz="1000" dirty="0">
                <a:latin typeface="Century" panose="020406040505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063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568800" y="1523874"/>
            <a:ext cx="7966800" cy="4105275"/>
          </a:xfrm>
        </p:spPr>
        <p:txBody>
          <a:bodyPr>
            <a:normAutofit/>
          </a:bodyPr>
          <a:lstStyle/>
          <a:p>
            <a:r>
              <a:rPr lang="de-DE" sz="2400" dirty="0" smtClean="0"/>
              <a:t>Schülerinnen und Schüler der </a:t>
            </a:r>
            <a:r>
              <a:rPr lang="de-DE" sz="2400" b="1" dirty="0" smtClean="0"/>
              <a:t>Klassen 8-11</a:t>
            </a:r>
            <a:br>
              <a:rPr lang="de-DE" sz="2400" b="1" dirty="0" smtClean="0"/>
            </a:br>
            <a:r>
              <a:rPr lang="de-DE" sz="2400" dirty="0" smtClean="0"/>
              <a:t>der Alexander-von-Humboldt-Schule (HS, RS, GYM), Albertus-Magnus-Schule (GYM), Friedrich-Fröbel-Schule (HS, RS) und Albert-Schweitzer-Schule (HS)</a:t>
            </a:r>
          </a:p>
          <a:p>
            <a:pPr marL="0" indent="0">
              <a:buNone/>
            </a:pPr>
            <a:endParaRPr lang="de-DE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615" y="3717032"/>
            <a:ext cx="4130217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568800" y="764704"/>
            <a:ext cx="7922032" cy="834901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de-DE" dirty="0" smtClean="0">
                <a:solidFill>
                  <a:schemeClr val="tx1"/>
                </a:solidFill>
              </a:rPr>
              <a:t>Zielgruppe</a:t>
            </a:r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394487" y="5390995"/>
            <a:ext cx="8389691" cy="1043439"/>
            <a:chOff x="394487" y="5390995"/>
            <a:chExt cx="8389691" cy="1043439"/>
          </a:xfrm>
        </p:grpSpPr>
        <p:pic>
          <p:nvPicPr>
            <p:cNvPr id="25" name="Grafik 24" descr="Viernheim_Logo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9239" y="5516671"/>
              <a:ext cx="1654939" cy="7920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Picture 2" descr="K:\Logos\Jugendfoerderung\logo_jugendfoerderung_ausdruck_rgb.jpg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8508" y="5684549"/>
              <a:ext cx="1580644" cy="614288"/>
            </a:xfrm>
            <a:prstGeom prst="rect">
              <a:avLst/>
            </a:prstGeom>
            <a:noFill/>
            <a:extLst/>
          </p:spPr>
        </p:pic>
        <p:pic>
          <p:nvPicPr>
            <p:cNvPr id="27" name="Picture 3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117" y="5464405"/>
              <a:ext cx="1181283" cy="896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8" name="Gruppieren 27"/>
            <p:cNvGrpSpPr/>
            <p:nvPr/>
          </p:nvGrpSpPr>
          <p:grpSpPr>
            <a:xfrm>
              <a:off x="2660414" y="5471637"/>
              <a:ext cx="1453703" cy="917763"/>
              <a:chOff x="2660413" y="5516671"/>
              <a:chExt cx="1453703" cy="917763"/>
            </a:xfrm>
          </p:grpSpPr>
          <p:pic>
            <p:nvPicPr>
              <p:cNvPr id="31" name="Bild 1" descr="Logo : Alexander-von-Humboldt-Schule - Europaschule Viernheim">
                <a:hlinkClick r:id="rId7" tooltip="&quot;Alexander-von-Humboldt-Schule - Europaschule Viernheim&quot;"/>
              </p:cNvPr>
              <p:cNvPicPr/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3073" y="5516671"/>
                <a:ext cx="728381" cy="62425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2" name="Textfeld 2"/>
              <p:cNvSpPr txBox="1">
                <a:spLocks noChangeArrowheads="1"/>
              </p:cNvSpPr>
              <p:nvPr/>
            </p:nvSpPr>
            <p:spPr bwMode="auto">
              <a:xfrm>
                <a:off x="2660413" y="6136629"/>
                <a:ext cx="1453703" cy="2978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DE" sz="850" dirty="0" smtClean="0">
                    <a:effectLst/>
                    <a:latin typeface="Calibri"/>
                    <a:ea typeface="Calibri"/>
                    <a:cs typeface="Times New Roman"/>
                  </a:rPr>
                  <a:t>Alexander-von-Humboldt-Schule Viernheim</a:t>
                </a:r>
                <a:endParaRPr lang="de-DE" sz="85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pic>
          <p:nvPicPr>
            <p:cNvPr id="29" name="Grafik 28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5390995"/>
              <a:ext cx="707746" cy="1043439"/>
            </a:xfrm>
            <a:prstGeom prst="rect">
              <a:avLst/>
            </a:prstGeom>
          </p:spPr>
        </p:pic>
        <p:sp>
          <p:nvSpPr>
            <p:cNvPr id="30" name="Textfeld 29"/>
            <p:cNvSpPr txBox="1"/>
            <p:nvPr/>
          </p:nvSpPr>
          <p:spPr>
            <a:xfrm>
              <a:off x="394487" y="5653139"/>
              <a:ext cx="25130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latin typeface="Century" panose="02040604050505020304" pitchFamily="18" charset="0"/>
                </a:rPr>
                <a:t>In Kooperation mit</a:t>
              </a:r>
              <a:br>
                <a:rPr lang="de-DE" sz="1000" dirty="0" smtClean="0">
                  <a:latin typeface="Century" panose="02040604050505020304" pitchFamily="18" charset="0"/>
                </a:rPr>
              </a:br>
              <a:r>
                <a:rPr lang="de-DE" sz="1000" dirty="0" smtClean="0">
                  <a:latin typeface="Century" panose="02040604050505020304" pitchFamily="18" charset="0"/>
                </a:rPr>
                <a:t>der Bildungsstätte</a:t>
              </a:r>
              <a:br>
                <a:rPr lang="de-DE" sz="1000" dirty="0" smtClean="0">
                  <a:latin typeface="Century" panose="02040604050505020304" pitchFamily="18" charset="0"/>
                </a:rPr>
              </a:br>
              <a:r>
                <a:rPr lang="de-DE" sz="1000" dirty="0" smtClean="0">
                  <a:solidFill>
                    <a:srgbClr val="0070C0"/>
                  </a:solidFill>
                  <a:latin typeface="Century" panose="02040604050505020304" pitchFamily="18" charset="0"/>
                </a:rPr>
                <a:t>Anne Frank</a:t>
              </a:r>
              <a:r>
                <a:rPr lang="de-DE" sz="1000" dirty="0" smtClean="0">
                  <a:latin typeface="Century" panose="02040604050505020304" pitchFamily="18" charset="0"/>
                </a:rPr>
                <a:t>,</a:t>
              </a:r>
              <a:br>
                <a:rPr lang="de-DE" sz="1000" dirty="0" smtClean="0">
                  <a:latin typeface="Century" panose="02040604050505020304" pitchFamily="18" charset="0"/>
                </a:rPr>
              </a:br>
              <a:r>
                <a:rPr lang="de-DE" sz="1000" dirty="0" smtClean="0">
                  <a:latin typeface="Century" panose="02040604050505020304" pitchFamily="18" charset="0"/>
                </a:rPr>
                <a:t>Frankfurt am Main</a:t>
              </a:r>
              <a:endParaRPr lang="de-DE" sz="1000" dirty="0">
                <a:latin typeface="Century" panose="020406040505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45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394487" y="5390995"/>
            <a:ext cx="8389691" cy="1043439"/>
            <a:chOff x="394487" y="5390995"/>
            <a:chExt cx="8389691" cy="1043439"/>
          </a:xfrm>
        </p:grpSpPr>
        <p:pic>
          <p:nvPicPr>
            <p:cNvPr id="3" name="Grafik 2" descr="Viernheim_Logo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9239" y="5516671"/>
              <a:ext cx="1654939" cy="7920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Picture 2" descr="K:\Logos\Jugendfoerderung\logo_jugendfoerderung_ausdruck_rgb.jpg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8508" y="5684549"/>
              <a:ext cx="1580644" cy="614288"/>
            </a:xfrm>
            <a:prstGeom prst="rect">
              <a:avLst/>
            </a:prstGeom>
            <a:noFill/>
            <a:extLst/>
          </p:spPr>
        </p:pic>
        <p:pic>
          <p:nvPicPr>
            <p:cNvPr id="5" name="Picture 3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117" y="5464405"/>
              <a:ext cx="1181283" cy="896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" name="Gruppieren 5"/>
            <p:cNvGrpSpPr/>
            <p:nvPr/>
          </p:nvGrpSpPr>
          <p:grpSpPr>
            <a:xfrm>
              <a:off x="2660414" y="5471637"/>
              <a:ext cx="1453703" cy="917763"/>
              <a:chOff x="2660413" y="5516671"/>
              <a:chExt cx="1453703" cy="917763"/>
            </a:xfrm>
          </p:grpSpPr>
          <p:pic>
            <p:nvPicPr>
              <p:cNvPr id="9" name="Bild 1" descr="Logo : Alexander-von-Humboldt-Schule - Europaschule Viernheim">
                <a:hlinkClick r:id="rId5" tooltip="&quot;Alexander-von-Humboldt-Schule - Europaschule Viernheim&quot;"/>
              </p:cNvPr>
              <p:cNvPicPr/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3073" y="5516671"/>
                <a:ext cx="728381" cy="62425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" name="Textfeld 2"/>
              <p:cNvSpPr txBox="1">
                <a:spLocks noChangeArrowheads="1"/>
              </p:cNvSpPr>
              <p:nvPr/>
            </p:nvSpPr>
            <p:spPr bwMode="auto">
              <a:xfrm>
                <a:off x="2660413" y="6136629"/>
                <a:ext cx="1453703" cy="2978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DE" sz="850" dirty="0" smtClean="0">
                    <a:effectLst/>
                    <a:latin typeface="Calibri"/>
                    <a:ea typeface="Calibri"/>
                    <a:cs typeface="Times New Roman"/>
                  </a:rPr>
                  <a:t>Alexander-von-Humboldt-Schule Viernheim</a:t>
                </a:r>
                <a:endParaRPr lang="de-DE" sz="85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pic>
          <p:nvPicPr>
            <p:cNvPr id="7" name="Grafik 6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5390995"/>
              <a:ext cx="707746" cy="1043439"/>
            </a:xfrm>
            <a:prstGeom prst="rect">
              <a:avLst/>
            </a:prstGeom>
          </p:spPr>
        </p:pic>
        <p:sp>
          <p:nvSpPr>
            <p:cNvPr id="8" name="Textfeld 7"/>
            <p:cNvSpPr txBox="1"/>
            <p:nvPr/>
          </p:nvSpPr>
          <p:spPr>
            <a:xfrm>
              <a:off x="394487" y="5653139"/>
              <a:ext cx="25130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latin typeface="Century" panose="02040604050505020304" pitchFamily="18" charset="0"/>
                </a:rPr>
                <a:t>In Kooperation mit</a:t>
              </a:r>
              <a:br>
                <a:rPr lang="de-DE" sz="1000" dirty="0" smtClean="0">
                  <a:latin typeface="Century" panose="02040604050505020304" pitchFamily="18" charset="0"/>
                </a:rPr>
              </a:br>
              <a:r>
                <a:rPr lang="de-DE" sz="1000" dirty="0" smtClean="0">
                  <a:latin typeface="Century" panose="02040604050505020304" pitchFamily="18" charset="0"/>
                </a:rPr>
                <a:t>der Bildungsstätte</a:t>
              </a:r>
              <a:br>
                <a:rPr lang="de-DE" sz="1000" dirty="0" smtClean="0">
                  <a:latin typeface="Century" panose="02040604050505020304" pitchFamily="18" charset="0"/>
                </a:rPr>
              </a:br>
              <a:r>
                <a:rPr lang="de-DE" sz="1000" dirty="0" smtClean="0">
                  <a:solidFill>
                    <a:srgbClr val="0070C0"/>
                  </a:solidFill>
                  <a:latin typeface="Century" panose="02040604050505020304" pitchFamily="18" charset="0"/>
                </a:rPr>
                <a:t>Anne Frank</a:t>
              </a:r>
              <a:r>
                <a:rPr lang="de-DE" sz="1000" dirty="0" smtClean="0">
                  <a:latin typeface="Century" panose="02040604050505020304" pitchFamily="18" charset="0"/>
                </a:rPr>
                <a:t>,</a:t>
              </a:r>
              <a:br>
                <a:rPr lang="de-DE" sz="1000" dirty="0" smtClean="0">
                  <a:latin typeface="Century" panose="02040604050505020304" pitchFamily="18" charset="0"/>
                </a:rPr>
              </a:br>
              <a:r>
                <a:rPr lang="de-DE" sz="1000" dirty="0" smtClean="0">
                  <a:latin typeface="Century" panose="02040604050505020304" pitchFamily="18" charset="0"/>
                </a:rPr>
                <a:t>Frankfurt am Main</a:t>
              </a:r>
              <a:endParaRPr lang="de-DE" sz="1000" dirty="0">
                <a:latin typeface="Century" panose="02040604050505020304" pitchFamily="18" charset="0"/>
              </a:endParaRPr>
            </a:p>
          </p:txBody>
        </p:sp>
      </p:grpSp>
      <p:sp>
        <p:nvSpPr>
          <p:cNvPr id="11" name="Titel 1"/>
          <p:cNvSpPr txBox="1">
            <a:spLocks/>
          </p:cNvSpPr>
          <p:nvPr/>
        </p:nvSpPr>
        <p:spPr>
          <a:xfrm>
            <a:off x="568800" y="764704"/>
            <a:ext cx="7922032" cy="834901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de-DE" dirty="0" smtClean="0">
                <a:solidFill>
                  <a:schemeClr val="tx1"/>
                </a:solidFill>
              </a:rPr>
              <a:t>Teilnehmer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568800" y="1523874"/>
            <a:ext cx="7966800" cy="4105275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de-DE" sz="2400" dirty="0" smtClean="0"/>
              <a:t>Klassen 9R und UNESCO-AG der FFS</a:t>
            </a:r>
          </a:p>
          <a:p>
            <a:r>
              <a:rPr lang="de-DE" sz="2400" dirty="0" smtClean="0"/>
              <a:t>Klassen 8R, 8G, 9H, 9R, 10G und Intensivklasse der </a:t>
            </a:r>
            <a:r>
              <a:rPr lang="de-DE" sz="2400" dirty="0" err="1" smtClean="0"/>
              <a:t>AvH</a:t>
            </a:r>
            <a:endParaRPr lang="de-DE" sz="2400" dirty="0" smtClean="0"/>
          </a:p>
          <a:p>
            <a:r>
              <a:rPr lang="de-DE" sz="2400" dirty="0" smtClean="0"/>
              <a:t>HS-Klasse der ASS</a:t>
            </a:r>
            <a:br>
              <a:rPr lang="de-DE" sz="2400" dirty="0" smtClean="0"/>
            </a:br>
            <a:endParaRPr lang="de-DE" sz="2400" dirty="0" smtClean="0"/>
          </a:p>
          <a:p>
            <a:r>
              <a:rPr lang="de-DE" sz="2400" dirty="0" smtClean="0"/>
              <a:t>Ausstellungsöffnung für die Allgemeinheit am Dienstag, dem 18.04. und Donnerstag, dem 04.05.2017 jeweils von 17.00 bis 20.00 Uhr</a:t>
            </a:r>
          </a:p>
          <a:p>
            <a:endParaRPr lang="de-DE" sz="2400" dirty="0" smtClean="0"/>
          </a:p>
          <a:p>
            <a:pPr marL="0" indent="0">
              <a:buFont typeface="Wingdings 2"/>
              <a:buNone/>
            </a:pP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616861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568800" y="1543357"/>
            <a:ext cx="7966800" cy="375785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de-DE" sz="2400" dirty="0" smtClean="0"/>
              <a:t>Jugendliche zur Reflexion, zu Gesprächen und zur Auseinandersetzung mit den Themen Rassismus und </a:t>
            </a:r>
            <a:r>
              <a:rPr lang="de-DE" sz="2400" dirty="0"/>
              <a:t>Diskriminierung </a:t>
            </a:r>
            <a:r>
              <a:rPr lang="de-DE" sz="2400" dirty="0" smtClean="0"/>
              <a:t>anregen</a:t>
            </a:r>
          </a:p>
          <a:p>
            <a:pPr marL="0" indent="0">
              <a:spcBef>
                <a:spcPts val="0"/>
              </a:spcBef>
              <a:buNone/>
            </a:pPr>
            <a:endParaRPr lang="de-DE" sz="2400" dirty="0" smtClean="0"/>
          </a:p>
          <a:p>
            <a:pPr>
              <a:spcBef>
                <a:spcPts val="0"/>
              </a:spcBef>
            </a:pPr>
            <a:r>
              <a:rPr lang="de-DE" sz="2400" dirty="0" smtClean="0"/>
              <a:t>Lernräume öffnen, in denen sich die Jugendlichen die Menschenrechte und deren Relevanz für das eigene Leben selbst aneignen können</a:t>
            </a: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568800" y="764704"/>
            <a:ext cx="7922032" cy="834901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de-DE" dirty="0" smtClean="0">
                <a:solidFill>
                  <a:schemeClr val="tx1"/>
                </a:solidFill>
              </a:rPr>
              <a:t>Ziele</a:t>
            </a:r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23" name="Gruppieren 22"/>
          <p:cNvGrpSpPr/>
          <p:nvPr/>
        </p:nvGrpSpPr>
        <p:grpSpPr>
          <a:xfrm>
            <a:off x="394487" y="5390995"/>
            <a:ext cx="8389691" cy="1043439"/>
            <a:chOff x="394487" y="5390995"/>
            <a:chExt cx="8389691" cy="1043439"/>
          </a:xfrm>
        </p:grpSpPr>
        <p:pic>
          <p:nvPicPr>
            <p:cNvPr id="24" name="Grafik 23" descr="Viernheim_Logo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9239" y="5516671"/>
              <a:ext cx="1654939" cy="7920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Picture 2" descr="K:\Logos\Jugendfoerderung\logo_jugendfoerderung_ausdruck_rgb.jp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8508" y="5684549"/>
              <a:ext cx="1580644" cy="614288"/>
            </a:xfrm>
            <a:prstGeom prst="rect">
              <a:avLst/>
            </a:prstGeom>
            <a:noFill/>
            <a:extLst/>
          </p:spPr>
        </p:pic>
        <p:pic>
          <p:nvPicPr>
            <p:cNvPr id="26" name="Picture 3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117" y="5464405"/>
              <a:ext cx="1181283" cy="896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7" name="Gruppieren 26"/>
            <p:cNvGrpSpPr/>
            <p:nvPr/>
          </p:nvGrpSpPr>
          <p:grpSpPr>
            <a:xfrm>
              <a:off x="2660414" y="5471637"/>
              <a:ext cx="1453703" cy="917763"/>
              <a:chOff x="2660413" y="5516671"/>
              <a:chExt cx="1453703" cy="917763"/>
            </a:xfrm>
          </p:grpSpPr>
          <p:pic>
            <p:nvPicPr>
              <p:cNvPr id="30" name="Bild 1" descr="Logo : Alexander-von-Humboldt-Schule - Europaschule Viernheim">
                <a:hlinkClick r:id="rId6" tooltip="&quot;Alexander-von-Humboldt-Schule - Europaschule Viernheim&quot;"/>
              </p:cNvPr>
              <p:cNvPicPr/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3073" y="5516671"/>
                <a:ext cx="728381" cy="62425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1" name="Textfeld 2"/>
              <p:cNvSpPr txBox="1">
                <a:spLocks noChangeArrowheads="1"/>
              </p:cNvSpPr>
              <p:nvPr/>
            </p:nvSpPr>
            <p:spPr bwMode="auto">
              <a:xfrm>
                <a:off x="2660413" y="6136629"/>
                <a:ext cx="1453703" cy="2978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DE" sz="850" dirty="0" smtClean="0">
                    <a:effectLst/>
                    <a:latin typeface="Calibri"/>
                    <a:ea typeface="Calibri"/>
                    <a:cs typeface="Times New Roman"/>
                  </a:rPr>
                  <a:t>Alexander-von-Humboldt-Schule Viernheim</a:t>
                </a:r>
                <a:endParaRPr lang="de-DE" sz="85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pic>
          <p:nvPicPr>
            <p:cNvPr id="28" name="Grafik 27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5390995"/>
              <a:ext cx="707746" cy="1043439"/>
            </a:xfrm>
            <a:prstGeom prst="rect">
              <a:avLst/>
            </a:prstGeom>
          </p:spPr>
        </p:pic>
        <p:sp>
          <p:nvSpPr>
            <p:cNvPr id="29" name="Textfeld 28"/>
            <p:cNvSpPr txBox="1"/>
            <p:nvPr/>
          </p:nvSpPr>
          <p:spPr>
            <a:xfrm>
              <a:off x="394487" y="5653139"/>
              <a:ext cx="25130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latin typeface="Century" panose="02040604050505020304" pitchFamily="18" charset="0"/>
                </a:rPr>
                <a:t>In Kooperation mit</a:t>
              </a:r>
              <a:br>
                <a:rPr lang="de-DE" sz="1000" dirty="0" smtClean="0">
                  <a:latin typeface="Century" panose="02040604050505020304" pitchFamily="18" charset="0"/>
                </a:rPr>
              </a:br>
              <a:r>
                <a:rPr lang="de-DE" sz="1000" dirty="0" smtClean="0">
                  <a:latin typeface="Century" panose="02040604050505020304" pitchFamily="18" charset="0"/>
                </a:rPr>
                <a:t>der Bildungsstätte</a:t>
              </a:r>
              <a:br>
                <a:rPr lang="de-DE" sz="1000" dirty="0" smtClean="0">
                  <a:latin typeface="Century" panose="02040604050505020304" pitchFamily="18" charset="0"/>
                </a:rPr>
              </a:br>
              <a:r>
                <a:rPr lang="de-DE" sz="1000" dirty="0" smtClean="0">
                  <a:solidFill>
                    <a:srgbClr val="0070C0"/>
                  </a:solidFill>
                  <a:latin typeface="Century" panose="02040604050505020304" pitchFamily="18" charset="0"/>
                </a:rPr>
                <a:t>Anne Frank</a:t>
              </a:r>
              <a:r>
                <a:rPr lang="de-DE" sz="1000" dirty="0" smtClean="0">
                  <a:latin typeface="Century" panose="02040604050505020304" pitchFamily="18" charset="0"/>
                </a:rPr>
                <a:t>,</a:t>
              </a:r>
              <a:br>
                <a:rPr lang="de-DE" sz="1000" dirty="0" smtClean="0">
                  <a:latin typeface="Century" panose="02040604050505020304" pitchFamily="18" charset="0"/>
                </a:rPr>
              </a:br>
              <a:r>
                <a:rPr lang="de-DE" sz="1000" dirty="0" smtClean="0">
                  <a:latin typeface="Century" panose="02040604050505020304" pitchFamily="18" charset="0"/>
                </a:rPr>
                <a:t>Frankfurt am Main</a:t>
              </a:r>
              <a:endParaRPr lang="de-DE" sz="1000" dirty="0">
                <a:latin typeface="Century" panose="020406040505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45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/>
          <p:cNvSpPr txBox="1">
            <a:spLocks/>
          </p:cNvSpPr>
          <p:nvPr/>
        </p:nvSpPr>
        <p:spPr>
          <a:xfrm>
            <a:off x="568800" y="1543357"/>
            <a:ext cx="7966800" cy="3757851"/>
          </a:xfrm>
          <a:prstGeom prst="rect">
            <a:avLst/>
          </a:prstGeom>
        </p:spPr>
        <p:txBody>
          <a:bodyPr vert="horz" lIns="182880" tIns="91440">
            <a:normAutofit fontScale="92500" lnSpcReduction="10000"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Bef>
                <a:spcPts val="0"/>
              </a:spcBef>
            </a:pPr>
            <a:r>
              <a:rPr lang="de-DE" sz="2400" dirty="0" smtClean="0"/>
              <a:t>Jugendliche motivieren, Diskriminierung aktiv entgegenzutreten und neue Handlungsmöglich-</a:t>
            </a:r>
            <a:r>
              <a:rPr lang="de-DE" sz="2400" dirty="0" err="1" smtClean="0"/>
              <a:t>keiten</a:t>
            </a:r>
            <a:r>
              <a:rPr lang="de-DE" sz="2400" dirty="0" smtClean="0"/>
              <a:t> wahrzunehmen</a:t>
            </a:r>
          </a:p>
          <a:p>
            <a:pPr marL="0" indent="0">
              <a:spcBef>
                <a:spcPts val="0"/>
              </a:spcBef>
              <a:buNone/>
            </a:pPr>
            <a:endParaRPr lang="de-DE" sz="2400" dirty="0" smtClean="0"/>
          </a:p>
          <a:p>
            <a:pPr>
              <a:spcBef>
                <a:spcPts val="0"/>
              </a:spcBef>
            </a:pPr>
            <a:r>
              <a:rPr lang="de-DE" sz="2400" dirty="0" smtClean="0"/>
              <a:t>Zugang zu eigenen Wünschen und Bedürfnissen an gesellschaftlichen Prozessen schaffen - in welcher Welt wollen wir eigentlich leben?</a:t>
            </a:r>
          </a:p>
          <a:p>
            <a:pPr marL="0" indent="0">
              <a:spcBef>
                <a:spcPts val="0"/>
              </a:spcBef>
              <a:buNone/>
            </a:pPr>
            <a:endParaRPr lang="de-DE" sz="2400" dirty="0" smtClean="0"/>
          </a:p>
          <a:p>
            <a:pPr>
              <a:spcBef>
                <a:spcPts val="0"/>
              </a:spcBef>
            </a:pPr>
            <a:r>
              <a:rPr lang="de-DE" sz="2400" dirty="0" smtClean="0"/>
              <a:t>Bereitschaft der Jugendlichen fördern, Verantwortung für die Gestaltung unseres Gemeinwesen zu übernehmen</a:t>
            </a:r>
          </a:p>
          <a:p>
            <a:pPr marL="0" indent="0">
              <a:spcBef>
                <a:spcPts val="0"/>
              </a:spcBef>
              <a:buNone/>
            </a:pPr>
            <a:endParaRPr lang="de-DE" sz="2400" dirty="0" smtClean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568800" y="764704"/>
            <a:ext cx="7922032" cy="834901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de-DE" dirty="0" smtClean="0">
                <a:solidFill>
                  <a:schemeClr val="tx1"/>
                </a:solidFill>
              </a:rPr>
              <a:t>Ziele</a:t>
            </a:r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394487" y="5390995"/>
            <a:ext cx="8389691" cy="1043439"/>
            <a:chOff x="394487" y="5390995"/>
            <a:chExt cx="8389691" cy="1043439"/>
          </a:xfrm>
        </p:grpSpPr>
        <p:pic>
          <p:nvPicPr>
            <p:cNvPr id="5" name="Grafik 4" descr="Viernheim_Logo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9239" y="5516671"/>
              <a:ext cx="1654939" cy="7920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2" descr="K:\Logos\Jugendfoerderung\logo_jugendfoerderung_ausdruck_rgb.jp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8508" y="5684549"/>
              <a:ext cx="1580644" cy="614288"/>
            </a:xfrm>
            <a:prstGeom prst="rect">
              <a:avLst/>
            </a:prstGeom>
            <a:noFill/>
            <a:extLst/>
          </p:spPr>
        </p:pic>
        <p:pic>
          <p:nvPicPr>
            <p:cNvPr id="7" name="Picture 3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117" y="5464405"/>
              <a:ext cx="1181283" cy="896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8" name="Gruppieren 7"/>
            <p:cNvGrpSpPr/>
            <p:nvPr/>
          </p:nvGrpSpPr>
          <p:grpSpPr>
            <a:xfrm>
              <a:off x="2660414" y="5471637"/>
              <a:ext cx="1453703" cy="917763"/>
              <a:chOff x="2660413" y="5516671"/>
              <a:chExt cx="1453703" cy="917763"/>
            </a:xfrm>
          </p:grpSpPr>
          <p:pic>
            <p:nvPicPr>
              <p:cNvPr id="11" name="Bild 1" descr="Logo : Alexander-von-Humboldt-Schule - Europaschule Viernheim">
                <a:hlinkClick r:id="rId6" tooltip="&quot;Alexander-von-Humboldt-Schule - Europaschule Viernheim&quot;"/>
              </p:cNvPr>
              <p:cNvPicPr/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3073" y="5516671"/>
                <a:ext cx="728381" cy="62425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" name="Textfeld 2"/>
              <p:cNvSpPr txBox="1">
                <a:spLocks noChangeArrowheads="1"/>
              </p:cNvSpPr>
              <p:nvPr/>
            </p:nvSpPr>
            <p:spPr bwMode="auto">
              <a:xfrm>
                <a:off x="2660413" y="6136629"/>
                <a:ext cx="1453703" cy="2978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DE" sz="850" dirty="0" smtClean="0">
                    <a:effectLst/>
                    <a:latin typeface="Calibri"/>
                    <a:ea typeface="Calibri"/>
                    <a:cs typeface="Times New Roman"/>
                  </a:rPr>
                  <a:t>Alexander-von-Humboldt-Schule Viernheim</a:t>
                </a:r>
                <a:endParaRPr lang="de-DE" sz="85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pic>
          <p:nvPicPr>
            <p:cNvPr id="9" name="Grafik 8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5390995"/>
              <a:ext cx="707746" cy="1043439"/>
            </a:xfrm>
            <a:prstGeom prst="rect">
              <a:avLst/>
            </a:prstGeom>
          </p:spPr>
        </p:pic>
        <p:sp>
          <p:nvSpPr>
            <p:cNvPr id="10" name="Textfeld 9"/>
            <p:cNvSpPr txBox="1"/>
            <p:nvPr/>
          </p:nvSpPr>
          <p:spPr>
            <a:xfrm>
              <a:off x="394487" y="5653139"/>
              <a:ext cx="25130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latin typeface="Century" panose="02040604050505020304" pitchFamily="18" charset="0"/>
                </a:rPr>
                <a:t>In Kooperation mit</a:t>
              </a:r>
              <a:br>
                <a:rPr lang="de-DE" sz="1000" dirty="0" smtClean="0">
                  <a:latin typeface="Century" panose="02040604050505020304" pitchFamily="18" charset="0"/>
                </a:rPr>
              </a:br>
              <a:r>
                <a:rPr lang="de-DE" sz="1000" dirty="0" smtClean="0">
                  <a:latin typeface="Century" panose="02040604050505020304" pitchFamily="18" charset="0"/>
                </a:rPr>
                <a:t>der Bildungsstätte</a:t>
              </a:r>
              <a:br>
                <a:rPr lang="de-DE" sz="1000" dirty="0" smtClean="0">
                  <a:latin typeface="Century" panose="02040604050505020304" pitchFamily="18" charset="0"/>
                </a:rPr>
              </a:br>
              <a:r>
                <a:rPr lang="de-DE" sz="1000" dirty="0" smtClean="0">
                  <a:solidFill>
                    <a:srgbClr val="0070C0"/>
                  </a:solidFill>
                  <a:latin typeface="Century" panose="02040604050505020304" pitchFamily="18" charset="0"/>
                </a:rPr>
                <a:t>Anne Frank</a:t>
              </a:r>
              <a:r>
                <a:rPr lang="de-DE" sz="1000" dirty="0" smtClean="0">
                  <a:latin typeface="Century" panose="02040604050505020304" pitchFamily="18" charset="0"/>
                </a:rPr>
                <a:t>,</a:t>
              </a:r>
              <a:br>
                <a:rPr lang="de-DE" sz="1000" dirty="0" smtClean="0">
                  <a:latin typeface="Century" panose="02040604050505020304" pitchFamily="18" charset="0"/>
                </a:rPr>
              </a:br>
              <a:r>
                <a:rPr lang="de-DE" sz="1000" dirty="0" smtClean="0">
                  <a:latin typeface="Century" panose="02040604050505020304" pitchFamily="18" charset="0"/>
                </a:rPr>
                <a:t>Frankfurt am Main</a:t>
              </a:r>
              <a:endParaRPr lang="de-DE" sz="1000" dirty="0">
                <a:latin typeface="Century" panose="020406040505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071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 txBox="1">
            <a:spLocks/>
          </p:cNvSpPr>
          <p:nvPr/>
        </p:nvSpPr>
        <p:spPr>
          <a:xfrm>
            <a:off x="568800" y="764704"/>
            <a:ext cx="7922032" cy="834901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de-DE" dirty="0" smtClean="0">
                <a:solidFill>
                  <a:schemeClr val="tx1"/>
                </a:solidFill>
              </a:rPr>
              <a:t>Methode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3" name="Inhaltsplatzhalter 2"/>
          <p:cNvSpPr txBox="1">
            <a:spLocks/>
          </p:cNvSpPr>
          <p:nvPr/>
        </p:nvSpPr>
        <p:spPr>
          <a:xfrm>
            <a:off x="568800" y="1523874"/>
            <a:ext cx="7966800" cy="4105275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Aft>
                <a:spcPts val="1200"/>
              </a:spcAft>
            </a:pPr>
            <a:r>
              <a:rPr lang="de-DE" sz="2400" dirty="0" smtClean="0"/>
              <a:t>Einführung in die Ausstellung mit der BFA-Bildungsreferentin Aylin </a:t>
            </a:r>
            <a:r>
              <a:rPr lang="de-DE" sz="2400" dirty="0" err="1" smtClean="0"/>
              <a:t>Kortel</a:t>
            </a:r>
            <a:endParaRPr lang="de-DE" sz="2400" dirty="0" smtClean="0"/>
          </a:p>
          <a:p>
            <a:pPr>
              <a:spcAft>
                <a:spcPts val="1200"/>
              </a:spcAft>
            </a:pPr>
            <a:r>
              <a:rPr lang="de-DE" sz="2400" dirty="0" smtClean="0"/>
              <a:t>Schulklassenführungen mit Begleitung von Lehrkräften und Jugendförderung</a:t>
            </a:r>
            <a:br>
              <a:rPr lang="de-DE" sz="2400" dirty="0" smtClean="0"/>
            </a:br>
            <a:r>
              <a:rPr lang="de-DE" sz="1800" dirty="0" smtClean="0"/>
              <a:t>(9.00 Uhr - 10.30 Uhr / 13.30 Uhr - 15.00 Uhr)</a:t>
            </a:r>
          </a:p>
          <a:p>
            <a:pPr>
              <a:spcAft>
                <a:spcPts val="1200"/>
              </a:spcAft>
            </a:pPr>
            <a:r>
              <a:rPr lang="de-DE" sz="2400" dirty="0" smtClean="0"/>
              <a:t>Daran anschließend: Schülerworkshops</a:t>
            </a:r>
            <a:br>
              <a:rPr lang="de-DE" sz="2400" dirty="0" smtClean="0"/>
            </a:br>
            <a:r>
              <a:rPr lang="de-DE" sz="1800" dirty="0" smtClean="0"/>
              <a:t>(10.30 Uhr - 12.00 Uhr / 15.00 Uhr - 16.30 Uhr)</a:t>
            </a:r>
          </a:p>
          <a:p>
            <a:pPr marL="628650" indent="-360363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/>
              <a:t/>
            </a:r>
            <a:br>
              <a:rPr lang="de-DE" sz="1800" dirty="0"/>
            </a:br>
            <a:endParaRPr lang="de-DE" sz="1800" dirty="0"/>
          </a:p>
          <a:p>
            <a:endParaRPr lang="de-DE" sz="2400" dirty="0" smtClean="0"/>
          </a:p>
          <a:p>
            <a:pPr marL="0" indent="0">
              <a:buFont typeface="Wingdings 2"/>
              <a:buNone/>
            </a:pPr>
            <a:endParaRPr lang="de-DE" sz="2400" b="1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394487" y="5390995"/>
            <a:ext cx="8389691" cy="1043439"/>
            <a:chOff x="394487" y="5390995"/>
            <a:chExt cx="8389691" cy="1043439"/>
          </a:xfrm>
        </p:grpSpPr>
        <p:pic>
          <p:nvPicPr>
            <p:cNvPr id="25" name="Grafik 24" descr="Viernheim_Logo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9239" y="5516671"/>
              <a:ext cx="1654939" cy="7920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Picture 2" descr="K:\Logos\Jugendfoerderung\logo_jugendfoerderung_ausdruck_rgb.jp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8508" y="5684549"/>
              <a:ext cx="1580644" cy="614288"/>
            </a:xfrm>
            <a:prstGeom prst="rect">
              <a:avLst/>
            </a:prstGeom>
            <a:noFill/>
            <a:extLst/>
          </p:spPr>
        </p:pic>
        <p:pic>
          <p:nvPicPr>
            <p:cNvPr id="27" name="Picture 3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117" y="5464405"/>
              <a:ext cx="1181283" cy="896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8" name="Gruppieren 27"/>
            <p:cNvGrpSpPr/>
            <p:nvPr/>
          </p:nvGrpSpPr>
          <p:grpSpPr>
            <a:xfrm>
              <a:off x="2660414" y="5471637"/>
              <a:ext cx="1453703" cy="917763"/>
              <a:chOff x="2660413" y="5516671"/>
              <a:chExt cx="1453703" cy="917763"/>
            </a:xfrm>
          </p:grpSpPr>
          <p:pic>
            <p:nvPicPr>
              <p:cNvPr id="31" name="Bild 1" descr="Logo : Alexander-von-Humboldt-Schule - Europaschule Viernheim">
                <a:hlinkClick r:id="rId6" tooltip="&quot;Alexander-von-Humboldt-Schule - Europaschule Viernheim&quot;"/>
              </p:cNvPr>
              <p:cNvPicPr/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3073" y="5516671"/>
                <a:ext cx="728381" cy="62425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2" name="Textfeld 2"/>
              <p:cNvSpPr txBox="1">
                <a:spLocks noChangeArrowheads="1"/>
              </p:cNvSpPr>
              <p:nvPr/>
            </p:nvSpPr>
            <p:spPr bwMode="auto">
              <a:xfrm>
                <a:off x="2660413" y="6136629"/>
                <a:ext cx="1453703" cy="2978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DE" sz="850" dirty="0" smtClean="0">
                    <a:effectLst/>
                    <a:latin typeface="Calibri"/>
                    <a:ea typeface="Calibri"/>
                    <a:cs typeface="Times New Roman"/>
                  </a:rPr>
                  <a:t>Alexander-von-Humboldt-Schule Viernheim</a:t>
                </a:r>
                <a:endParaRPr lang="de-DE" sz="85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pic>
          <p:nvPicPr>
            <p:cNvPr id="29" name="Grafik 28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5390995"/>
              <a:ext cx="707746" cy="1043439"/>
            </a:xfrm>
            <a:prstGeom prst="rect">
              <a:avLst/>
            </a:prstGeom>
          </p:spPr>
        </p:pic>
        <p:sp>
          <p:nvSpPr>
            <p:cNvPr id="30" name="Textfeld 29"/>
            <p:cNvSpPr txBox="1"/>
            <p:nvPr/>
          </p:nvSpPr>
          <p:spPr>
            <a:xfrm>
              <a:off x="394487" y="5653139"/>
              <a:ext cx="25130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latin typeface="Century" panose="02040604050505020304" pitchFamily="18" charset="0"/>
                </a:rPr>
                <a:t>In Kooperation mit</a:t>
              </a:r>
              <a:br>
                <a:rPr lang="de-DE" sz="1000" dirty="0" smtClean="0">
                  <a:latin typeface="Century" panose="02040604050505020304" pitchFamily="18" charset="0"/>
                </a:rPr>
              </a:br>
              <a:r>
                <a:rPr lang="de-DE" sz="1000" dirty="0" smtClean="0">
                  <a:latin typeface="Century" panose="02040604050505020304" pitchFamily="18" charset="0"/>
                </a:rPr>
                <a:t>der Bildungsstätte</a:t>
              </a:r>
              <a:br>
                <a:rPr lang="de-DE" sz="1000" dirty="0" smtClean="0">
                  <a:latin typeface="Century" panose="02040604050505020304" pitchFamily="18" charset="0"/>
                </a:rPr>
              </a:br>
              <a:r>
                <a:rPr lang="de-DE" sz="1000" dirty="0" smtClean="0">
                  <a:solidFill>
                    <a:srgbClr val="0070C0"/>
                  </a:solidFill>
                  <a:latin typeface="Century" panose="02040604050505020304" pitchFamily="18" charset="0"/>
                </a:rPr>
                <a:t>Anne Frank</a:t>
              </a:r>
              <a:r>
                <a:rPr lang="de-DE" sz="1000" dirty="0" smtClean="0">
                  <a:latin typeface="Century" panose="02040604050505020304" pitchFamily="18" charset="0"/>
                </a:rPr>
                <a:t>,</a:t>
              </a:r>
              <a:br>
                <a:rPr lang="de-DE" sz="1000" dirty="0" smtClean="0">
                  <a:latin typeface="Century" panose="02040604050505020304" pitchFamily="18" charset="0"/>
                </a:rPr>
              </a:br>
              <a:r>
                <a:rPr lang="de-DE" sz="1000" dirty="0" smtClean="0">
                  <a:latin typeface="Century" panose="02040604050505020304" pitchFamily="18" charset="0"/>
                </a:rPr>
                <a:t>Frankfurt am Main</a:t>
              </a:r>
              <a:endParaRPr lang="de-DE" sz="1000" dirty="0">
                <a:latin typeface="Century" panose="020406040505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781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nymed">
  <a:themeElements>
    <a:clrScheme name="Benutzerdefiniert 1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000000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Ganymed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anym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0</TotalTime>
  <Words>374</Words>
  <Application>Microsoft Office PowerPoint</Application>
  <PresentationFormat>Bildschirmpräsentation (4:3)</PresentationFormat>
  <Paragraphs>102</Paragraphs>
  <Slides>14</Slides>
  <Notes>13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Ganymed</vt:lpstr>
      <vt:lpstr>„Mensch, du hast Recht(e)“</vt:lpstr>
      <vt:lpstr>Inhalt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„Mensch, du hast Recht(e)“</dc:title>
  <dc:creator>OrgGast</dc:creator>
  <cp:lastModifiedBy>AEwert</cp:lastModifiedBy>
  <cp:revision>127</cp:revision>
  <cp:lastPrinted>2017-02-08T06:39:16Z</cp:lastPrinted>
  <dcterms:created xsi:type="dcterms:W3CDTF">2016-11-25T06:19:02Z</dcterms:created>
  <dcterms:modified xsi:type="dcterms:W3CDTF">2017-03-22T06:12:16Z</dcterms:modified>
</cp:coreProperties>
</file>